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sldIdLst>
    <p:sldId id="256" r:id="rId2"/>
    <p:sldId id="263" r:id="rId3"/>
    <p:sldId id="265" r:id="rId4"/>
    <p:sldId id="341" r:id="rId5"/>
    <p:sldId id="347" r:id="rId6"/>
    <p:sldId id="342" r:id="rId7"/>
    <p:sldId id="343" r:id="rId8"/>
    <p:sldId id="345" r:id="rId9"/>
    <p:sldId id="348" r:id="rId10"/>
    <p:sldId id="344" r:id="rId11"/>
    <p:sldId id="346" r:id="rId12"/>
    <p:sldId id="352" r:id="rId13"/>
    <p:sldId id="354" r:id="rId14"/>
    <p:sldId id="353" r:id="rId15"/>
    <p:sldId id="350" r:id="rId16"/>
    <p:sldId id="351" r:id="rId17"/>
    <p:sldId id="337" r:id="rId18"/>
    <p:sldId id="335" r:id="rId19"/>
    <p:sldId id="355" r:id="rId20"/>
    <p:sldId id="356" r:id="rId21"/>
    <p:sldId id="368" r:id="rId22"/>
    <p:sldId id="338" r:id="rId23"/>
    <p:sldId id="369" r:id="rId24"/>
    <p:sldId id="340" r:id="rId25"/>
    <p:sldId id="339" r:id="rId26"/>
    <p:sldId id="357" r:id="rId27"/>
    <p:sldId id="358" r:id="rId28"/>
    <p:sldId id="359" r:id="rId29"/>
    <p:sldId id="360" r:id="rId30"/>
    <p:sldId id="362" r:id="rId31"/>
    <p:sldId id="363" r:id="rId32"/>
    <p:sldId id="364" r:id="rId33"/>
    <p:sldId id="366" r:id="rId34"/>
    <p:sldId id="365" r:id="rId35"/>
    <p:sldId id="367" r:id="rId36"/>
    <p:sldId id="327" r:id="rId37"/>
    <p:sldId id="349" r:id="rId3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E42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3677" autoAdjust="0"/>
  </p:normalViewPr>
  <p:slideViewPr>
    <p:cSldViewPr snapToGrid="0" showGuides="1">
      <p:cViewPr varScale="1">
        <p:scale>
          <a:sx n="84" d="100"/>
          <a:sy n="84" d="100"/>
        </p:scale>
        <p:origin x="366" y="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7" d="100"/>
          <a:sy n="87" d="100"/>
        </p:scale>
        <p:origin x="3060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5ACDCB-DFED-45AB-8476-95ECA388475E}" type="datetimeFigureOut">
              <a:rPr lang="ko-KR" altLang="en-US" smtClean="0"/>
              <a:t>2019-05-25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2F9472-077D-4FF1-BC83-7D87BDDCF2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1726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6502F7-7351-413A-B8EC-E7CFA74DF8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2D00332-0573-4184-A794-E137BA3DB5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A742F1D-CFA5-425A-BBF6-CF6E683FC3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EE078-56CF-468E-BCFD-5FB355A7E9B5}" type="datetimeFigureOut">
              <a:rPr lang="ko-KR" altLang="en-US" smtClean="0"/>
              <a:t>2019-05-25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281D3AB-18F2-4B59-9EF8-A4A1A532E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79A5748-ACF1-4EED-AB97-948090450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644FA-6194-4D1A-88C4-FBF238FD4B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70665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4ABE33-CFE7-4527-BC9D-01262F3EB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4F18953-FB5F-41B5-B0E6-0FA0E089EF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E2860FA-5E2D-42E9-8C83-9F393A97FA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EE078-56CF-468E-BCFD-5FB355A7E9B5}" type="datetimeFigureOut">
              <a:rPr lang="ko-KR" altLang="en-US" smtClean="0"/>
              <a:t>2019-05-25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8270AB4-2562-4757-B2C5-09C0738C04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4FA4C3E-0561-41D3-96BA-7A9B3CC1CC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644FA-6194-4D1A-88C4-FBF238FD4B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71529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C2C62D1-C3F3-4D8C-8ABB-1BAFA67B5D3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3534336-9031-48DE-885A-C88EC3766A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4DDC33E-F47B-41BE-B3BF-B8734BE148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EE078-56CF-468E-BCFD-5FB355A7E9B5}" type="datetimeFigureOut">
              <a:rPr lang="ko-KR" altLang="en-US" smtClean="0"/>
              <a:t>2019-05-25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0E6A4BD-50A7-43F7-8AFA-B5352D3789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CF4B25-DCD3-4F03-983B-A5F8868A23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644FA-6194-4D1A-88C4-FBF238FD4B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13983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4E4C0A-63C3-475C-8738-536B1BF5C5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A46BB48-9A57-452F-9E8D-3CA2F9E078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80839AB-91A2-4918-8343-2944956A73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EE078-56CF-468E-BCFD-5FB355A7E9B5}" type="datetimeFigureOut">
              <a:rPr lang="ko-KR" altLang="en-US" smtClean="0"/>
              <a:t>2019-05-25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1DAA1C1-0BDE-4D06-A29E-C58814A009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CD9E4E9-CE60-41E6-B159-15E0D74784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644FA-6194-4D1A-88C4-FBF238FD4B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60555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4B09E1-088F-4CDB-AD44-C4A374CB7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B759D96-5691-4A87-9A39-EE068DE13A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77C569F-A0D0-4836-AAF7-C68F9FE83F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EE078-56CF-468E-BCFD-5FB355A7E9B5}" type="datetimeFigureOut">
              <a:rPr lang="ko-KR" altLang="en-US" smtClean="0"/>
              <a:t>2019-05-25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021E267-BC1A-4FD2-A805-982482D3EB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8489BE8-DEF6-4C9B-BE33-D392647C40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644FA-6194-4D1A-88C4-FBF238FD4B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90391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4FDBA7-EB27-4F77-9FC4-D8285FA13E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B8D5F3C-9985-48CC-9A7B-A301911904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8D16A8D-E708-4BAA-A327-2767478FC7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65ADDF3-7D7C-4D60-B1CD-96DCB6E803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EE078-56CF-468E-BCFD-5FB355A7E9B5}" type="datetimeFigureOut">
              <a:rPr lang="ko-KR" altLang="en-US" smtClean="0"/>
              <a:t>2019-05-25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25BC62B-A3AF-43D1-B769-89EA981645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E84659B-7C95-482C-A558-5DD36FEF1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644FA-6194-4D1A-88C4-FBF238FD4B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91348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ACDE8A-1678-415A-B36C-C9124B9B40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1F11A2C-61C2-430B-83FE-85F932194D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8AE9599-F166-427D-915C-B83E13B223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688E8B2-6BEF-4C5E-B7AD-70B5E64F9E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84C6145-CA10-40AA-A531-9403DE111E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8032321-3371-47AB-8237-1C2BE91D30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EE078-56CF-468E-BCFD-5FB355A7E9B5}" type="datetimeFigureOut">
              <a:rPr lang="ko-KR" altLang="en-US" smtClean="0"/>
              <a:t>2019-05-25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9306E75-FDA6-40FF-8417-6FA089CA4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FDF63B2-4B10-4C7D-B04B-4AA81FA209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644FA-6194-4D1A-88C4-FBF238FD4B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37726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A6347D-40B7-4FF7-9460-F6B94DB1EC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9980716-E432-4130-B62D-C574C67643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EE078-56CF-468E-BCFD-5FB355A7E9B5}" type="datetimeFigureOut">
              <a:rPr lang="ko-KR" altLang="en-US" smtClean="0"/>
              <a:t>2019-05-25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61F1837-9F9D-498E-8F3C-D64C719D62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D59E8FA-A102-4A9C-9228-4BA9B7E92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644FA-6194-4D1A-88C4-FBF238FD4B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68438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760EA3C-47D0-4700-B497-F42AAF2765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EE078-56CF-468E-BCFD-5FB355A7E9B5}" type="datetimeFigureOut">
              <a:rPr lang="ko-KR" altLang="en-US" smtClean="0"/>
              <a:t>2019-05-25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1CD21AB-C97C-4B21-A36D-0D3A1380B7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4CCFB41-283D-4060-9044-B0F92A12A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644FA-6194-4D1A-88C4-FBF238FD4B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70301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7D0827-32B4-46BA-8EE5-7B80FD03FD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25AA48F-C967-4D98-ACB8-87F1736E58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0F5E2DF-D170-4DA6-9F00-F185047654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9E06E29-3BFD-480D-ABAF-188135F227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EE078-56CF-468E-BCFD-5FB355A7E9B5}" type="datetimeFigureOut">
              <a:rPr lang="ko-KR" altLang="en-US" smtClean="0"/>
              <a:t>2019-05-25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683F979-14CB-4CDB-87DF-1D1C200D8D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C23F48F-C58B-4487-B6DF-D20B16BA02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644FA-6194-4D1A-88C4-FBF238FD4B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76313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9E2519-B6A7-4F42-B16C-53948CE8CA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D6BF22E-0DE0-45C6-9220-F03650E5E9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6DD58A5-51FF-44CC-975B-C85079B8FB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5841A0B-F564-4344-95CB-769A62B55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EE078-56CF-468E-BCFD-5FB355A7E9B5}" type="datetimeFigureOut">
              <a:rPr lang="ko-KR" altLang="en-US" smtClean="0"/>
              <a:t>2019-05-25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A86A0CC-C61C-4721-B070-57B96DEDCE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5052B0A-6AC9-4DA6-A3EF-4760F354D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644FA-6194-4D1A-88C4-FBF238FD4B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61703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365D1D5-4F29-4C9A-BF7E-0B3AC303BF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3FB7D25-B20F-43A5-BDA6-4D37C684E3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5C09575-5F58-4A45-862E-D1406314B42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BEE078-56CF-468E-BCFD-5FB355A7E9B5}" type="datetimeFigureOut">
              <a:rPr lang="ko-KR" altLang="en-US" smtClean="0"/>
              <a:t>2019-05-25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3174D33-B6D7-422B-9A63-C2D2FCB148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DCBDBCA-97ED-4931-B2E9-A7E7A702A1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0644FA-6194-4D1A-88C4-FBF238FD4B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98383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s://narss.tistory.com/entry/Concurrency-in-C11-%EB%B2%88%EC%97%AD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5662ACAF-0BD7-4B15-8F9D-B7EA9E2D85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/>
          <a:lstStyle/>
          <a:p>
            <a:r>
              <a:rPr lang="en-US" altLang="ko-KR"/>
              <a:t>Modern </a:t>
            </a:r>
            <a:r>
              <a:rPr lang="en-US" altLang="ko-KR" err="1"/>
              <a:t>Cpp</a:t>
            </a:r>
            <a:r>
              <a:rPr lang="en-US" altLang="ko-KR"/>
              <a:t> Study</a:t>
            </a:r>
            <a:endParaRPr lang="ko-KR" altLang="en-US"/>
          </a:p>
        </p:txBody>
      </p:sp>
      <p:sp>
        <p:nvSpPr>
          <p:cNvPr id="5" name="부제목 2">
            <a:extLst>
              <a:ext uri="{FF2B5EF4-FFF2-40B4-BE49-F238E27FC236}">
                <a16:creationId xmlns:a16="http://schemas.microsoft.com/office/drawing/2014/main" id="{374D5794-A8F9-4EE0-89AE-46154151B9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r>
              <a:rPr lang="en-US" altLang="ko-KR"/>
              <a:t>Item 38:Be aware of varying thread handle destructor behavior.</a:t>
            </a:r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4B1EDD9-BC23-43D0-90C2-3D0C4075E057}"/>
              </a:ext>
            </a:extLst>
          </p:cNvPr>
          <p:cNvSpPr/>
          <p:nvPr/>
        </p:nvSpPr>
        <p:spPr>
          <a:xfrm>
            <a:off x="9925120" y="5349875"/>
            <a:ext cx="187743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ko-KR" altLang="en-US"/>
              <a:t>마비노기 </a:t>
            </a:r>
            <a:r>
              <a:rPr lang="ko-KR" altLang="en-US" err="1"/>
              <a:t>기술유닛</a:t>
            </a:r>
            <a:br>
              <a:rPr lang="en-US" altLang="ko-KR"/>
            </a:br>
            <a:r>
              <a:rPr lang="ko-KR" altLang="en-US"/>
              <a:t>최동민</a:t>
            </a:r>
          </a:p>
        </p:txBody>
      </p:sp>
    </p:spTree>
    <p:extLst>
      <p:ext uri="{BB962C8B-B14F-4D97-AF65-F5344CB8AC3E}">
        <p14:creationId xmlns:p14="http://schemas.microsoft.com/office/powerpoint/2010/main" val="11053564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6734AA-B4AC-4558-934B-FECEDD17E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std::promise</a:t>
            </a:r>
            <a:endParaRPr lang="ko-KR" altLang="en-US"/>
          </a:p>
        </p:txBody>
      </p:sp>
      <p:pic>
        <p:nvPicPr>
          <p:cNvPr id="2050" name="Picture 2" descr="ë¸ëí íì´í¸íì ëí ì´ë¯¸ì§ ê²ìê²°ê³¼">
            <a:extLst>
              <a:ext uri="{FF2B5EF4-FFF2-40B4-BE49-F238E27FC236}">
                <a16:creationId xmlns:a16="http://schemas.microsoft.com/office/drawing/2014/main" id="{310A24D7-92CB-4E6D-9595-3BD058B80DA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9484" y="1910398"/>
            <a:ext cx="7633032" cy="4181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ADE84FE-80B2-40D5-8C0C-8E886020C2F3}"/>
              </a:ext>
            </a:extLst>
          </p:cNvPr>
          <p:cNvSpPr txBox="1"/>
          <p:nvPr/>
        </p:nvSpPr>
        <p:spPr>
          <a:xfrm>
            <a:off x="4541520" y="1910398"/>
            <a:ext cx="31089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>
                <a:solidFill>
                  <a:schemeClr val="bg1"/>
                </a:solidFill>
              </a:rPr>
              <a:t>std::promise</a:t>
            </a:r>
            <a:endParaRPr lang="ko-KR" altLang="en-US" sz="320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EA6306-48D8-44CB-B36F-AEE80CBF7BB6}"/>
              </a:ext>
            </a:extLst>
          </p:cNvPr>
          <p:cNvSpPr txBox="1"/>
          <p:nvPr/>
        </p:nvSpPr>
        <p:spPr>
          <a:xfrm>
            <a:off x="4541520" y="5507415"/>
            <a:ext cx="31089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>
                <a:solidFill>
                  <a:schemeClr val="bg1"/>
                </a:solidFill>
              </a:rPr>
              <a:t>std::future</a:t>
            </a:r>
            <a:endParaRPr lang="ko-KR" altLang="en-US" sz="3200">
              <a:solidFill>
                <a:schemeClr val="bg1"/>
              </a:solidFill>
            </a:endParaRPr>
          </a:p>
        </p:txBody>
      </p:sp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2204204A-11F2-440E-84DA-724827F119B3}"/>
              </a:ext>
            </a:extLst>
          </p:cNvPr>
          <p:cNvSpPr/>
          <p:nvPr/>
        </p:nvSpPr>
        <p:spPr>
          <a:xfrm>
            <a:off x="6400800" y="3438585"/>
            <a:ext cx="342900" cy="971550"/>
          </a:xfrm>
          <a:prstGeom prst="downArrow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54089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6734AA-B4AC-4558-934B-FECEDD17E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std::promise</a:t>
            </a:r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DE84FE-80B2-40D5-8C0C-8E886020C2F3}"/>
              </a:ext>
            </a:extLst>
          </p:cNvPr>
          <p:cNvSpPr txBox="1"/>
          <p:nvPr/>
        </p:nvSpPr>
        <p:spPr>
          <a:xfrm>
            <a:off x="4541520" y="1910398"/>
            <a:ext cx="31089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>
                <a:solidFill>
                  <a:schemeClr val="bg1"/>
                </a:solidFill>
              </a:rPr>
              <a:t>std::promise</a:t>
            </a:r>
            <a:endParaRPr lang="ko-KR" altLang="en-US" sz="320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EA6306-48D8-44CB-B36F-AEE80CBF7BB6}"/>
              </a:ext>
            </a:extLst>
          </p:cNvPr>
          <p:cNvSpPr txBox="1"/>
          <p:nvPr/>
        </p:nvSpPr>
        <p:spPr>
          <a:xfrm>
            <a:off x="4541520" y="5507415"/>
            <a:ext cx="31089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>
                <a:solidFill>
                  <a:schemeClr val="bg1"/>
                </a:solidFill>
              </a:rPr>
              <a:t>std::future</a:t>
            </a:r>
            <a:endParaRPr lang="ko-KR" altLang="en-US" sz="3200">
              <a:solidFill>
                <a:schemeClr val="bg1"/>
              </a:solidFill>
            </a:endParaRPr>
          </a:p>
        </p:txBody>
      </p:sp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2204204A-11F2-440E-84DA-724827F119B3}"/>
              </a:ext>
            </a:extLst>
          </p:cNvPr>
          <p:cNvSpPr/>
          <p:nvPr/>
        </p:nvSpPr>
        <p:spPr>
          <a:xfrm>
            <a:off x="6400800" y="3438585"/>
            <a:ext cx="342900" cy="971550"/>
          </a:xfrm>
          <a:prstGeom prst="downArrow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288A6E9-D42C-4F2C-9DF4-2C9B083807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std::future </a:t>
            </a:r>
            <a:r>
              <a:rPr lang="ko-KR" altLang="en-US"/>
              <a:t>로의 단방향 통신</a:t>
            </a:r>
            <a:endParaRPr lang="en-US" altLang="ko-KR"/>
          </a:p>
          <a:p>
            <a:endParaRPr lang="ko-KR" altLang="en-US"/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C352F0A8-9CEF-4A89-8D8E-221E2ECC1DF3}"/>
              </a:ext>
            </a:extLst>
          </p:cNvPr>
          <p:cNvSpPr txBox="1">
            <a:spLocks/>
          </p:cNvSpPr>
          <p:nvPr/>
        </p:nvSpPr>
        <p:spPr>
          <a:xfrm>
            <a:off x="838200" y="2495173"/>
            <a:ext cx="10515600" cy="3597017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576000">
              <a:buNone/>
            </a:pPr>
            <a:r>
              <a:rPr lang="en-US" altLang="ko-KR" sz="2000">
                <a:solidFill>
                  <a:schemeClr val="bg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	</a:t>
            </a:r>
            <a:r>
              <a:rPr lang="en-US" altLang="ko-KR" sz="2000">
                <a:solidFill>
                  <a:srgbClr val="FFC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promise&lt;int&gt; pr;</a:t>
            </a:r>
          </a:p>
          <a:p>
            <a:pPr marL="0" indent="0" defTabSz="576000">
              <a:buNone/>
            </a:pPr>
            <a:r>
              <a:rPr lang="en-US" altLang="ko-KR" sz="2000">
                <a:solidFill>
                  <a:schemeClr val="bg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	</a:t>
            </a:r>
            <a:r>
              <a:rPr lang="en-US" altLang="ko-KR" sz="2000">
                <a:solidFill>
                  <a:srgbClr val="0070C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auto</a:t>
            </a:r>
            <a:r>
              <a:rPr lang="en-US" altLang="ko-KR" sz="2000">
                <a:solidFill>
                  <a:schemeClr val="bg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fut = pr.get_future();</a:t>
            </a:r>
          </a:p>
          <a:p>
            <a:pPr marL="0" indent="0" defTabSz="576000">
              <a:buNone/>
            </a:pPr>
            <a:r>
              <a:rPr lang="en-US" altLang="ko-KR" sz="2000">
                <a:solidFill>
                  <a:schemeClr val="bg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	</a:t>
            </a:r>
          </a:p>
          <a:p>
            <a:pPr marL="0" indent="0" defTabSz="576000">
              <a:buNone/>
            </a:pPr>
            <a:r>
              <a:rPr lang="en-US" altLang="ko-KR" sz="2000">
                <a:solidFill>
                  <a:schemeClr val="bg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	</a:t>
            </a:r>
            <a:r>
              <a:rPr lang="en-US" altLang="ko-KR" sz="2000">
                <a:solidFill>
                  <a:srgbClr val="0070C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auto</a:t>
            </a:r>
            <a:r>
              <a:rPr lang="en-US" altLang="ko-KR" sz="2000">
                <a:solidFill>
                  <a:schemeClr val="bg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func = [</a:t>
            </a:r>
            <a:r>
              <a:rPr lang="en-US" altLang="ko-KR" sz="2000">
                <a:solidFill>
                  <a:srgbClr val="FFC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pr = move(pr)</a:t>
            </a:r>
            <a:r>
              <a:rPr lang="en-US" altLang="ko-KR" sz="2000">
                <a:solidFill>
                  <a:schemeClr val="bg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]() </a:t>
            </a:r>
            <a:r>
              <a:rPr lang="en-US" altLang="ko-KR" sz="2000">
                <a:solidFill>
                  <a:srgbClr val="0070C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mutable</a:t>
            </a:r>
            <a:r>
              <a:rPr lang="en-US" altLang="ko-KR" sz="2000">
                <a:solidFill>
                  <a:schemeClr val="bg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{</a:t>
            </a:r>
          </a:p>
          <a:p>
            <a:pPr marL="0" indent="0" defTabSz="576000">
              <a:buNone/>
            </a:pPr>
            <a:r>
              <a:rPr lang="en-US" altLang="ko-KR" sz="2000">
                <a:solidFill>
                  <a:schemeClr val="bg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		pr.set_value(30);</a:t>
            </a:r>
          </a:p>
          <a:p>
            <a:pPr marL="0" indent="0" defTabSz="576000">
              <a:buNone/>
            </a:pPr>
            <a:r>
              <a:rPr lang="en-US" altLang="ko-KR" sz="2000">
                <a:solidFill>
                  <a:schemeClr val="bg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	};</a:t>
            </a:r>
          </a:p>
          <a:p>
            <a:pPr marL="0" indent="0" defTabSz="576000">
              <a:buNone/>
            </a:pPr>
            <a:r>
              <a:rPr lang="en-US" altLang="ko-KR" sz="2000">
                <a:solidFill>
                  <a:schemeClr val="bg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	thread t(move(func));</a:t>
            </a:r>
          </a:p>
          <a:p>
            <a:pPr marL="0" indent="0" defTabSz="576000">
              <a:buNone/>
            </a:pPr>
            <a:endParaRPr lang="en-US" altLang="ko-KR" sz="2000">
              <a:solidFill>
                <a:schemeClr val="bg1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pPr marL="0" indent="0" defTabSz="576000">
              <a:buNone/>
            </a:pPr>
            <a:r>
              <a:rPr lang="en-US" altLang="ko-KR" sz="2000">
                <a:solidFill>
                  <a:schemeClr val="bg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	cout &lt;&lt; fut.get() &lt;&lt; endl;</a:t>
            </a:r>
          </a:p>
        </p:txBody>
      </p:sp>
    </p:spTree>
    <p:extLst>
      <p:ext uri="{BB962C8B-B14F-4D97-AF65-F5344CB8AC3E}">
        <p14:creationId xmlns:p14="http://schemas.microsoft.com/office/powerpoint/2010/main" val="1144438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42D2C3-B5D6-4F39-964E-D94010453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std::promise</a:t>
            </a:r>
            <a:endParaRPr lang="ko-KR" altLang="en-US"/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E579C31F-0755-4D2C-A1B6-9C35838E9182}"/>
              </a:ext>
            </a:extLst>
          </p:cNvPr>
          <p:cNvSpPr txBox="1">
            <a:spLocks/>
          </p:cNvSpPr>
          <p:nvPr/>
        </p:nvSpPr>
        <p:spPr>
          <a:xfrm>
            <a:off x="838200" y="1954531"/>
            <a:ext cx="10515600" cy="4335402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576000">
              <a:buNone/>
            </a:pPr>
            <a:endParaRPr lang="en-US" altLang="ko-KR" sz="2000">
              <a:solidFill>
                <a:schemeClr val="bg1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pPr marL="0" indent="0" defTabSz="576000">
              <a:buNone/>
            </a:pPr>
            <a:r>
              <a:rPr lang="en-US" altLang="ko-KR" sz="2000">
                <a:solidFill>
                  <a:schemeClr val="bg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	</a:t>
            </a:r>
            <a:r>
              <a:rPr lang="en-US" altLang="ko-KR" sz="2000">
                <a:solidFill>
                  <a:srgbClr val="FFC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promise&lt;int&gt; pr;</a:t>
            </a:r>
          </a:p>
          <a:p>
            <a:pPr marL="0" indent="0" defTabSz="576000">
              <a:buNone/>
            </a:pPr>
            <a:r>
              <a:rPr lang="en-US" altLang="ko-KR" sz="2000">
                <a:solidFill>
                  <a:schemeClr val="bg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	</a:t>
            </a:r>
            <a:r>
              <a:rPr lang="en-US" altLang="ko-KR" sz="2000">
                <a:solidFill>
                  <a:srgbClr val="0070C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auto</a:t>
            </a:r>
            <a:r>
              <a:rPr lang="en-US" altLang="ko-KR" sz="2000">
                <a:solidFill>
                  <a:schemeClr val="bg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fut = pr.get_future();</a:t>
            </a:r>
          </a:p>
          <a:p>
            <a:pPr marL="0" indent="0" defTabSz="576000">
              <a:buNone/>
            </a:pPr>
            <a:r>
              <a:rPr lang="en-US" altLang="ko-KR" sz="2000">
                <a:solidFill>
                  <a:schemeClr val="bg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	</a:t>
            </a:r>
          </a:p>
          <a:p>
            <a:pPr marL="0" indent="0" defTabSz="576000">
              <a:buNone/>
            </a:pPr>
            <a:r>
              <a:rPr lang="en-US" altLang="ko-KR" sz="2000">
                <a:solidFill>
                  <a:schemeClr val="bg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	</a:t>
            </a:r>
            <a:r>
              <a:rPr lang="en-US" altLang="ko-KR" sz="2000">
                <a:solidFill>
                  <a:srgbClr val="0070C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auto</a:t>
            </a:r>
            <a:r>
              <a:rPr lang="en-US" altLang="ko-KR" sz="2000">
                <a:solidFill>
                  <a:schemeClr val="bg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func = [</a:t>
            </a:r>
            <a:r>
              <a:rPr lang="en-US" altLang="ko-KR" sz="2000">
                <a:solidFill>
                  <a:srgbClr val="FFC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pr = move(pr)</a:t>
            </a:r>
            <a:r>
              <a:rPr lang="en-US" altLang="ko-KR" sz="2000">
                <a:solidFill>
                  <a:schemeClr val="bg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]() </a:t>
            </a:r>
            <a:r>
              <a:rPr lang="en-US" altLang="ko-KR" sz="2000">
                <a:solidFill>
                  <a:srgbClr val="0070C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mutable</a:t>
            </a:r>
            <a:r>
              <a:rPr lang="en-US" altLang="ko-KR" sz="2000">
                <a:solidFill>
                  <a:schemeClr val="bg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{</a:t>
            </a:r>
          </a:p>
          <a:p>
            <a:pPr marL="0" indent="0" defTabSz="576000">
              <a:buNone/>
            </a:pPr>
            <a:r>
              <a:rPr lang="en-US" altLang="ko-KR" sz="2000">
                <a:solidFill>
                  <a:schemeClr val="bg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		pr.set_value(30);</a:t>
            </a:r>
          </a:p>
          <a:p>
            <a:pPr marL="0" indent="0" defTabSz="576000">
              <a:buNone/>
            </a:pPr>
            <a:r>
              <a:rPr lang="en-US" altLang="ko-KR" sz="2000">
                <a:solidFill>
                  <a:schemeClr val="bg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	};</a:t>
            </a:r>
          </a:p>
          <a:p>
            <a:pPr marL="0" indent="0" defTabSz="576000">
              <a:buNone/>
            </a:pPr>
            <a:r>
              <a:rPr lang="en-US" altLang="ko-KR" sz="2000">
                <a:solidFill>
                  <a:schemeClr val="bg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	thread t(move(func));</a:t>
            </a:r>
          </a:p>
          <a:p>
            <a:pPr marL="0" indent="0" defTabSz="576000">
              <a:buNone/>
            </a:pPr>
            <a:endParaRPr lang="en-US" altLang="ko-KR" sz="2000">
              <a:solidFill>
                <a:schemeClr val="bg1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pPr marL="0" indent="0" defTabSz="576000">
              <a:buNone/>
            </a:pPr>
            <a:r>
              <a:rPr lang="en-US" altLang="ko-KR" sz="2000">
                <a:solidFill>
                  <a:schemeClr val="bg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	cout &lt;&lt; fut.get() &lt;&lt; endl;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40DA541-143D-433F-B6DC-4A63434F5634}"/>
              </a:ext>
            </a:extLst>
          </p:cNvPr>
          <p:cNvSpPr/>
          <p:nvPr/>
        </p:nvSpPr>
        <p:spPr>
          <a:xfrm>
            <a:off x="7639050" y="1690688"/>
            <a:ext cx="2522220" cy="8343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std::promise </a:t>
            </a:r>
            <a:r>
              <a:rPr lang="ko-KR" altLang="en-US"/>
              <a:t>생성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C22B9B4-BD7B-485F-8061-59DC72765975}"/>
              </a:ext>
            </a:extLst>
          </p:cNvPr>
          <p:cNvSpPr/>
          <p:nvPr/>
        </p:nvSpPr>
        <p:spPr>
          <a:xfrm>
            <a:off x="7639050" y="2685098"/>
            <a:ext cx="2522220" cy="8343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std::future </a:t>
            </a:r>
            <a:r>
              <a:rPr lang="ko-KR" altLang="en-US"/>
              <a:t>획득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4E9F0F4-733A-4A7D-BC5D-74AFC6841AE9}"/>
              </a:ext>
            </a:extLst>
          </p:cNvPr>
          <p:cNvSpPr/>
          <p:nvPr/>
        </p:nvSpPr>
        <p:spPr>
          <a:xfrm>
            <a:off x="7639050" y="3679508"/>
            <a:ext cx="2522220" cy="8343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작업</a:t>
            </a:r>
            <a:r>
              <a:rPr lang="en-US" altLang="ko-KR"/>
              <a:t>(</a:t>
            </a:r>
            <a:r>
              <a:rPr lang="ko-KR" altLang="en-US"/>
              <a:t>함수객체</a:t>
            </a:r>
            <a:r>
              <a:rPr lang="en-US" altLang="ko-KR"/>
              <a:t>) </a:t>
            </a:r>
            <a:r>
              <a:rPr lang="ko-KR" altLang="en-US"/>
              <a:t>준비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E88EB70-1048-44F7-ABAB-241BB0A65BD4}"/>
              </a:ext>
            </a:extLst>
          </p:cNvPr>
          <p:cNvSpPr/>
          <p:nvPr/>
        </p:nvSpPr>
        <p:spPr>
          <a:xfrm>
            <a:off x="7639050" y="4673918"/>
            <a:ext cx="2522220" cy="8343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스레드 생성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BFBA560-FBD9-49D7-9F74-44607E4E83D6}"/>
              </a:ext>
            </a:extLst>
          </p:cNvPr>
          <p:cNvSpPr/>
          <p:nvPr/>
        </p:nvSpPr>
        <p:spPr>
          <a:xfrm>
            <a:off x="7639050" y="5668328"/>
            <a:ext cx="2522220" cy="8343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결과 획득</a:t>
            </a:r>
          </a:p>
        </p:txBody>
      </p:sp>
    </p:spTree>
    <p:extLst>
      <p:ext uri="{BB962C8B-B14F-4D97-AF65-F5344CB8AC3E}">
        <p14:creationId xmlns:p14="http://schemas.microsoft.com/office/powerpoint/2010/main" val="20104206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8BB70EC1-EE32-43C1-8BBC-E3010B2480B4}"/>
              </a:ext>
            </a:extLst>
          </p:cNvPr>
          <p:cNvSpPr txBox="1">
            <a:spLocks/>
          </p:cNvSpPr>
          <p:nvPr/>
        </p:nvSpPr>
        <p:spPr>
          <a:xfrm>
            <a:off x="762001" y="2525077"/>
            <a:ext cx="10515600" cy="3143252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576000">
              <a:buNone/>
            </a:pPr>
            <a:endParaRPr lang="en-US" altLang="ko-KR" sz="2000">
              <a:solidFill>
                <a:schemeClr val="bg1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pPr marL="0" indent="0" defTabSz="576000">
              <a:buNone/>
            </a:pPr>
            <a:r>
              <a:rPr lang="en-US" altLang="ko-KR" sz="2000">
                <a:solidFill>
                  <a:schemeClr val="bg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	</a:t>
            </a:r>
            <a:r>
              <a:rPr lang="en-US" altLang="ko-KR" sz="2000">
                <a:solidFill>
                  <a:srgbClr val="FFC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std::</a:t>
            </a:r>
            <a:r>
              <a:rPr lang="en-US" altLang="ko-KR" sz="2000" err="1">
                <a:solidFill>
                  <a:srgbClr val="FFC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packaged_task</a:t>
            </a:r>
            <a:r>
              <a:rPr lang="en-US" altLang="ko-KR" sz="2000">
                <a:solidFill>
                  <a:srgbClr val="FFC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&lt;int()&gt; </a:t>
            </a:r>
            <a:r>
              <a:rPr lang="en-US" altLang="ko-KR" sz="2000" err="1">
                <a:solidFill>
                  <a:srgbClr val="FFC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pt</a:t>
            </a:r>
            <a:r>
              <a:rPr lang="en-US" altLang="ko-KR" sz="2000">
                <a:solidFill>
                  <a:schemeClr val="bg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([]{</a:t>
            </a:r>
          </a:p>
          <a:p>
            <a:pPr marL="0" indent="0" defTabSz="576000">
              <a:buNone/>
            </a:pPr>
            <a:r>
              <a:rPr lang="en-US" altLang="ko-KR" sz="2000">
                <a:solidFill>
                  <a:schemeClr val="bg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		</a:t>
            </a:r>
            <a:r>
              <a:rPr lang="en-US" altLang="ko-KR" sz="2000">
                <a:solidFill>
                  <a:srgbClr val="0070C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return</a:t>
            </a:r>
            <a:r>
              <a:rPr lang="en-US" altLang="ko-KR" sz="2000">
                <a:solidFill>
                  <a:schemeClr val="bg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30; }); </a:t>
            </a:r>
          </a:p>
          <a:p>
            <a:pPr marL="0" indent="0" defTabSz="576000">
              <a:buNone/>
            </a:pPr>
            <a:r>
              <a:rPr lang="en-US" altLang="ko-KR" sz="2000">
                <a:solidFill>
                  <a:schemeClr val="bg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	</a:t>
            </a:r>
            <a:r>
              <a:rPr lang="en-US" altLang="ko-KR" sz="2000">
                <a:solidFill>
                  <a:srgbClr val="0070C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auto</a:t>
            </a:r>
            <a:r>
              <a:rPr lang="en-US" altLang="ko-KR" sz="2000">
                <a:solidFill>
                  <a:schemeClr val="bg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2000" err="1">
                <a:solidFill>
                  <a:schemeClr val="bg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fut</a:t>
            </a:r>
            <a:r>
              <a:rPr lang="en-US" altLang="ko-KR" sz="2000">
                <a:solidFill>
                  <a:schemeClr val="bg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= </a:t>
            </a:r>
            <a:r>
              <a:rPr lang="en-US" altLang="ko-KR" sz="2000" err="1">
                <a:solidFill>
                  <a:schemeClr val="bg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pt.get_future</a:t>
            </a:r>
            <a:r>
              <a:rPr lang="en-US" altLang="ko-KR" sz="2000">
                <a:solidFill>
                  <a:schemeClr val="bg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();</a:t>
            </a:r>
          </a:p>
          <a:p>
            <a:pPr marL="0" indent="0" defTabSz="576000">
              <a:buNone/>
            </a:pPr>
            <a:endParaRPr lang="en-US" altLang="ko-KR" sz="2000">
              <a:solidFill>
                <a:schemeClr val="bg1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pPr marL="0" indent="0" defTabSz="576000">
              <a:buNone/>
            </a:pPr>
            <a:r>
              <a:rPr lang="en-US" altLang="ko-KR" sz="2000">
                <a:solidFill>
                  <a:schemeClr val="bg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	std::thread t(std::move(</a:t>
            </a:r>
            <a:r>
              <a:rPr lang="en-US" altLang="ko-KR" sz="2000" err="1">
                <a:solidFill>
                  <a:srgbClr val="FFC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pt</a:t>
            </a:r>
            <a:r>
              <a:rPr lang="en-US" altLang="ko-KR" sz="2000">
                <a:solidFill>
                  <a:schemeClr val="bg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)); </a:t>
            </a:r>
          </a:p>
          <a:p>
            <a:pPr marL="0" indent="0" defTabSz="576000">
              <a:buNone/>
            </a:pPr>
            <a:r>
              <a:rPr lang="en-US" altLang="ko-KR" sz="2000">
                <a:solidFill>
                  <a:schemeClr val="bg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	</a:t>
            </a:r>
            <a:r>
              <a:rPr lang="en-US" altLang="ko-KR" sz="2000" err="1">
                <a:solidFill>
                  <a:schemeClr val="bg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cout</a:t>
            </a:r>
            <a:r>
              <a:rPr lang="en-US" altLang="ko-KR" sz="2000">
                <a:solidFill>
                  <a:schemeClr val="bg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&lt;&lt; </a:t>
            </a:r>
            <a:r>
              <a:rPr lang="en-US" altLang="ko-KR" sz="2000" err="1">
                <a:solidFill>
                  <a:schemeClr val="bg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fut.get</a:t>
            </a:r>
            <a:r>
              <a:rPr lang="en-US" altLang="ko-KR" sz="2000">
                <a:solidFill>
                  <a:schemeClr val="bg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() &lt;&lt; endl;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921D6D9-A324-4BF5-A890-D6FD62FCD287}"/>
              </a:ext>
            </a:extLst>
          </p:cNvPr>
          <p:cNvSpPr/>
          <p:nvPr/>
        </p:nvSpPr>
        <p:spPr>
          <a:xfrm>
            <a:off x="7360920" y="1600200"/>
            <a:ext cx="3086100" cy="298323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D42D2C3-B5D6-4F39-964E-D94010453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std::packaged_task</a:t>
            </a:r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40DA541-143D-433F-B6DC-4A63434F5634}"/>
              </a:ext>
            </a:extLst>
          </p:cNvPr>
          <p:cNvSpPr/>
          <p:nvPr/>
        </p:nvSpPr>
        <p:spPr>
          <a:xfrm>
            <a:off x="7639050" y="1690688"/>
            <a:ext cx="2522220" cy="8343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std::promise </a:t>
            </a:r>
            <a:r>
              <a:rPr lang="ko-KR" altLang="en-US"/>
              <a:t>생성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C22B9B4-BD7B-485F-8061-59DC72765975}"/>
              </a:ext>
            </a:extLst>
          </p:cNvPr>
          <p:cNvSpPr/>
          <p:nvPr/>
        </p:nvSpPr>
        <p:spPr>
          <a:xfrm>
            <a:off x="7639050" y="2685098"/>
            <a:ext cx="2522220" cy="8343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std::future </a:t>
            </a:r>
            <a:r>
              <a:rPr lang="ko-KR" altLang="en-US"/>
              <a:t>획득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4E9F0F4-733A-4A7D-BC5D-74AFC6841AE9}"/>
              </a:ext>
            </a:extLst>
          </p:cNvPr>
          <p:cNvSpPr/>
          <p:nvPr/>
        </p:nvSpPr>
        <p:spPr>
          <a:xfrm>
            <a:off x="7639050" y="3679508"/>
            <a:ext cx="2522220" cy="8343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작업</a:t>
            </a:r>
            <a:r>
              <a:rPr lang="en-US" altLang="ko-KR"/>
              <a:t>(</a:t>
            </a:r>
            <a:r>
              <a:rPr lang="ko-KR" altLang="en-US"/>
              <a:t>함수객체</a:t>
            </a:r>
            <a:r>
              <a:rPr lang="en-US" altLang="ko-KR"/>
              <a:t>) </a:t>
            </a:r>
            <a:r>
              <a:rPr lang="ko-KR" altLang="en-US"/>
              <a:t>준비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E88EB70-1048-44F7-ABAB-241BB0A65BD4}"/>
              </a:ext>
            </a:extLst>
          </p:cNvPr>
          <p:cNvSpPr/>
          <p:nvPr/>
        </p:nvSpPr>
        <p:spPr>
          <a:xfrm>
            <a:off x="7639050" y="4673918"/>
            <a:ext cx="2522220" cy="8343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스레드 생성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BFBA560-FBD9-49D7-9F74-44607E4E83D6}"/>
              </a:ext>
            </a:extLst>
          </p:cNvPr>
          <p:cNvSpPr/>
          <p:nvPr/>
        </p:nvSpPr>
        <p:spPr>
          <a:xfrm>
            <a:off x="7639050" y="5668328"/>
            <a:ext cx="2522220" cy="8343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결과 획득</a:t>
            </a:r>
          </a:p>
        </p:txBody>
      </p:sp>
    </p:spTree>
    <p:extLst>
      <p:ext uri="{BB962C8B-B14F-4D97-AF65-F5344CB8AC3E}">
        <p14:creationId xmlns:p14="http://schemas.microsoft.com/office/powerpoint/2010/main" val="7431660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8BB70EC1-EE32-43C1-8BBC-E3010B2480B4}"/>
              </a:ext>
            </a:extLst>
          </p:cNvPr>
          <p:cNvSpPr txBox="1">
            <a:spLocks/>
          </p:cNvSpPr>
          <p:nvPr/>
        </p:nvSpPr>
        <p:spPr>
          <a:xfrm>
            <a:off x="762001" y="3267076"/>
            <a:ext cx="10515600" cy="1659254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576000">
              <a:buNone/>
            </a:pPr>
            <a:r>
              <a:rPr lang="en-US" altLang="ko-KR" sz="2000">
                <a:solidFill>
                  <a:schemeClr val="bg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	</a:t>
            </a:r>
          </a:p>
          <a:p>
            <a:pPr marL="0" indent="0" defTabSz="576000">
              <a:buNone/>
            </a:pPr>
            <a:r>
              <a:rPr lang="en-US" altLang="ko-KR" sz="2000">
                <a:solidFill>
                  <a:schemeClr val="bg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	</a:t>
            </a:r>
            <a:r>
              <a:rPr lang="en-US" altLang="ko-KR" sz="2000">
                <a:solidFill>
                  <a:schemeClr val="accent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auto</a:t>
            </a:r>
            <a:r>
              <a:rPr lang="en-US" altLang="ko-KR" sz="2000">
                <a:solidFill>
                  <a:schemeClr val="bg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fut = async([] { </a:t>
            </a:r>
            <a:r>
              <a:rPr lang="en-US" altLang="ko-KR" sz="2000">
                <a:solidFill>
                  <a:schemeClr val="accent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return</a:t>
            </a:r>
            <a:r>
              <a:rPr lang="en-US" altLang="ko-KR" sz="2000">
                <a:solidFill>
                  <a:schemeClr val="bg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30; });</a:t>
            </a:r>
          </a:p>
          <a:p>
            <a:pPr marL="0" indent="0" defTabSz="576000">
              <a:buNone/>
            </a:pPr>
            <a:r>
              <a:rPr lang="en-US" altLang="ko-KR" sz="2000">
                <a:solidFill>
                  <a:schemeClr val="bg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	cout &lt;&lt; fut.get() &lt;&lt; endl;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921D6D9-A324-4BF5-A890-D6FD62FCD287}"/>
              </a:ext>
            </a:extLst>
          </p:cNvPr>
          <p:cNvSpPr/>
          <p:nvPr/>
        </p:nvSpPr>
        <p:spPr>
          <a:xfrm>
            <a:off x="7360920" y="1543050"/>
            <a:ext cx="3086100" cy="406812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D42D2C3-B5D6-4F39-964E-D94010453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std::async</a:t>
            </a:r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40DA541-143D-433F-B6DC-4A63434F5634}"/>
              </a:ext>
            </a:extLst>
          </p:cNvPr>
          <p:cNvSpPr/>
          <p:nvPr/>
        </p:nvSpPr>
        <p:spPr>
          <a:xfrm>
            <a:off x="7639050" y="1690688"/>
            <a:ext cx="2522220" cy="8343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std::promise </a:t>
            </a:r>
            <a:r>
              <a:rPr lang="ko-KR" altLang="en-US"/>
              <a:t>생성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C22B9B4-BD7B-485F-8061-59DC72765975}"/>
              </a:ext>
            </a:extLst>
          </p:cNvPr>
          <p:cNvSpPr/>
          <p:nvPr/>
        </p:nvSpPr>
        <p:spPr>
          <a:xfrm>
            <a:off x="7639050" y="2685098"/>
            <a:ext cx="2522220" cy="8343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std::future </a:t>
            </a:r>
            <a:r>
              <a:rPr lang="ko-KR" altLang="en-US"/>
              <a:t>획득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4E9F0F4-733A-4A7D-BC5D-74AFC6841AE9}"/>
              </a:ext>
            </a:extLst>
          </p:cNvPr>
          <p:cNvSpPr/>
          <p:nvPr/>
        </p:nvSpPr>
        <p:spPr>
          <a:xfrm>
            <a:off x="7639050" y="3679508"/>
            <a:ext cx="2522220" cy="8343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작업</a:t>
            </a:r>
            <a:r>
              <a:rPr lang="en-US" altLang="ko-KR"/>
              <a:t>(</a:t>
            </a:r>
            <a:r>
              <a:rPr lang="ko-KR" altLang="en-US"/>
              <a:t>함수객체</a:t>
            </a:r>
            <a:r>
              <a:rPr lang="en-US" altLang="ko-KR"/>
              <a:t>) </a:t>
            </a:r>
            <a:r>
              <a:rPr lang="ko-KR" altLang="en-US"/>
              <a:t>준비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E88EB70-1048-44F7-ABAB-241BB0A65BD4}"/>
              </a:ext>
            </a:extLst>
          </p:cNvPr>
          <p:cNvSpPr/>
          <p:nvPr/>
        </p:nvSpPr>
        <p:spPr>
          <a:xfrm>
            <a:off x="7639050" y="4673918"/>
            <a:ext cx="2522220" cy="8343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스레드 생성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BFBA560-FBD9-49D7-9F74-44607E4E83D6}"/>
              </a:ext>
            </a:extLst>
          </p:cNvPr>
          <p:cNvSpPr/>
          <p:nvPr/>
        </p:nvSpPr>
        <p:spPr>
          <a:xfrm>
            <a:off x="7639050" y="5668328"/>
            <a:ext cx="2522220" cy="8343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결과 획득</a:t>
            </a:r>
          </a:p>
        </p:txBody>
      </p:sp>
    </p:spTree>
    <p:extLst>
      <p:ext uri="{BB962C8B-B14F-4D97-AF65-F5344CB8AC3E}">
        <p14:creationId xmlns:p14="http://schemas.microsoft.com/office/powerpoint/2010/main" val="26671918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DF5AA1-ACDB-4F88-BE05-D1684EC133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혹시</a:t>
            </a:r>
            <a:r>
              <a:rPr lang="en-US" altLang="ko-KR"/>
              <a:t>?</a:t>
            </a:r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EE86EE4-62C4-4BAD-9763-49760E0153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이 셋</a:t>
            </a:r>
            <a:r>
              <a:rPr lang="en-US" altLang="ko-KR"/>
              <a:t>, </a:t>
            </a:r>
            <a:r>
              <a:rPr lang="ko-KR" altLang="en-US"/>
              <a:t>뭔가 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C4E61F2-FCDC-4CDE-A537-77DD6717DE01}"/>
              </a:ext>
            </a:extLst>
          </p:cNvPr>
          <p:cNvSpPr/>
          <p:nvPr/>
        </p:nvSpPr>
        <p:spPr>
          <a:xfrm>
            <a:off x="468630" y="2754630"/>
            <a:ext cx="3166110" cy="16116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std::async</a:t>
            </a:r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B7D3851-7BF1-4A83-8CBC-855746DDCA3D}"/>
              </a:ext>
            </a:extLst>
          </p:cNvPr>
          <p:cNvSpPr/>
          <p:nvPr/>
        </p:nvSpPr>
        <p:spPr>
          <a:xfrm>
            <a:off x="4358640" y="2754630"/>
            <a:ext cx="3166110" cy="16116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std::packaged_task</a:t>
            </a:r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9CF7C6F-7FB3-4832-9DE6-09AA233E0EB5}"/>
              </a:ext>
            </a:extLst>
          </p:cNvPr>
          <p:cNvSpPr/>
          <p:nvPr/>
        </p:nvSpPr>
        <p:spPr>
          <a:xfrm>
            <a:off x="8248650" y="2754630"/>
            <a:ext cx="3166110" cy="16116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std::promise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31760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AEDB9E-600B-4282-8C94-19DBF5522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역시</a:t>
            </a:r>
            <a:r>
              <a:rPr lang="en-US" altLang="ko-KR"/>
              <a:t>!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B4C4AA4-AE82-4120-9987-CD0D998107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std::promise </a:t>
            </a:r>
            <a:r>
              <a:rPr lang="ko-KR" altLang="en-US"/>
              <a:t>를 이용하여 </a:t>
            </a:r>
            <a:br>
              <a:rPr lang="en-US" altLang="ko-KR"/>
            </a:br>
            <a:r>
              <a:rPr lang="en-US" altLang="ko-KR"/>
              <a:t>std::packaged_task , std::async </a:t>
            </a:r>
            <a:r>
              <a:rPr lang="ko-KR" altLang="en-US"/>
              <a:t>가 구현됨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42CC8B0-507F-4AD3-A9A1-D4E29F61F8FC}"/>
              </a:ext>
            </a:extLst>
          </p:cNvPr>
          <p:cNvSpPr/>
          <p:nvPr/>
        </p:nvSpPr>
        <p:spPr>
          <a:xfrm>
            <a:off x="2205990" y="4114800"/>
            <a:ext cx="3166110" cy="16116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std::async</a:t>
            </a:r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11430EF-BE1F-403A-8E70-B054C1F56795}"/>
              </a:ext>
            </a:extLst>
          </p:cNvPr>
          <p:cNvSpPr/>
          <p:nvPr/>
        </p:nvSpPr>
        <p:spPr>
          <a:xfrm>
            <a:off x="6096000" y="4114800"/>
            <a:ext cx="3166110" cy="16116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std::packaged_task</a:t>
            </a:r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8D7506E-B110-48EA-A86C-37CE5741E03E}"/>
              </a:ext>
            </a:extLst>
          </p:cNvPr>
          <p:cNvSpPr/>
          <p:nvPr/>
        </p:nvSpPr>
        <p:spPr>
          <a:xfrm>
            <a:off x="4150995" y="2926080"/>
            <a:ext cx="3166110" cy="16116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std::promise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42984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888815-B18A-4175-B332-1E0740F6F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packaged</a:t>
            </a:r>
            <a:r>
              <a:rPr lang="en-US" altLang="ko-KR" err="1"/>
              <a:t>_task</a:t>
            </a:r>
            <a:r>
              <a:rPr lang="en-US" altLang="ko-KR"/>
              <a:t> </a:t>
            </a:r>
            <a:r>
              <a:rPr lang="ko-KR" altLang="en-US"/>
              <a:t>내부 </a:t>
            </a:r>
            <a:r>
              <a:rPr lang="en-US" altLang="ko-KR"/>
              <a:t>– std::promise </a:t>
            </a:r>
            <a:r>
              <a:rPr lang="ko-KR" altLang="en-US"/>
              <a:t>사용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179A6765-305F-4E69-8294-1D61591B49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0452" y="3046275"/>
            <a:ext cx="10991096" cy="1910038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0402F6E-1345-492B-92E6-016993BD8369}"/>
              </a:ext>
            </a:extLst>
          </p:cNvPr>
          <p:cNvSpPr/>
          <p:nvPr/>
        </p:nvSpPr>
        <p:spPr>
          <a:xfrm>
            <a:off x="1417983" y="4001294"/>
            <a:ext cx="1272208" cy="27915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34345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CF5E08-5301-4265-8DFA-D63AEEA3DB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std::async </a:t>
            </a:r>
            <a:r>
              <a:rPr lang="ko-KR" altLang="en-US"/>
              <a:t>내부 </a:t>
            </a:r>
            <a:r>
              <a:rPr lang="en-US" altLang="ko-KR"/>
              <a:t>-</a:t>
            </a:r>
            <a:r>
              <a:rPr lang="ko-KR" altLang="en-US"/>
              <a:t> </a:t>
            </a:r>
            <a:r>
              <a:rPr lang="en-US" altLang="ko-KR"/>
              <a:t>std::promise </a:t>
            </a:r>
            <a:r>
              <a:rPr lang="ko-KR" altLang="en-US"/>
              <a:t>사용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D83D6C7-DF5C-489A-9B19-2E2B780105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6684" y="1825625"/>
            <a:ext cx="9978632" cy="4351338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2312DB23-6A38-4045-9F5C-1AE001067D51}"/>
              </a:ext>
            </a:extLst>
          </p:cNvPr>
          <p:cNvSpPr/>
          <p:nvPr/>
        </p:nvSpPr>
        <p:spPr>
          <a:xfrm>
            <a:off x="2001078" y="2663687"/>
            <a:ext cx="795131" cy="304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7B1B6F7-0720-4909-BE74-97726DB06718}"/>
              </a:ext>
            </a:extLst>
          </p:cNvPr>
          <p:cNvSpPr/>
          <p:nvPr/>
        </p:nvSpPr>
        <p:spPr>
          <a:xfrm>
            <a:off x="1603512" y="3958949"/>
            <a:ext cx="2385558" cy="304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4F0F2AC-A641-4FB3-8771-8C75087EDB1E}"/>
              </a:ext>
            </a:extLst>
          </p:cNvPr>
          <p:cNvSpPr/>
          <p:nvPr/>
        </p:nvSpPr>
        <p:spPr>
          <a:xfrm>
            <a:off x="3989070" y="5562959"/>
            <a:ext cx="3177540" cy="304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47348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081476-6712-4ED6-A694-FCCFE5FA9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그럼 </a:t>
            </a:r>
            <a:r>
              <a:rPr lang="en-US" altLang="ko-KR"/>
              <a:t>std::promise </a:t>
            </a:r>
            <a:r>
              <a:rPr lang="ko-KR" altLang="en-US"/>
              <a:t>는 뭘로</a:t>
            </a:r>
            <a:r>
              <a:rPr lang="en-US" altLang="ko-KR"/>
              <a:t>..?</a:t>
            </a:r>
            <a:r>
              <a:rPr lang="ko-KR" altLang="en-US"/>
              <a:t> </a:t>
            </a:r>
          </a:p>
        </p:txBody>
      </p:sp>
      <p:pic>
        <p:nvPicPr>
          <p:cNvPr id="8194" name="Picture 2" descr="íìì ëí ì´ë¯¸ì§ ê²ìê²°ê³¼">
            <a:extLst>
              <a:ext uri="{FF2B5EF4-FFF2-40B4-BE49-F238E27FC236}">
                <a16:creationId xmlns:a16="http://schemas.microsoft.com/office/drawing/2014/main" id="{189F0F96-D847-4E4F-B4FF-9C3F8BBFC663}"/>
              </a:ext>
            </a:extLst>
          </p:cNvPr>
          <p:cNvPicPr>
            <a:picLocks noGrp="1" noChangeAspect="1" noChangeArrowheads="1" noCro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0331" y="1825625"/>
            <a:ext cx="4351338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79339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85C0A1-F51D-4DE8-BECF-A8B771FF4E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4000"/>
              <a:t>지난번에 나눈 이야기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FEA4E84-EE8F-49DA-ADDE-8D62CDE94B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02979"/>
          </a:xfrm>
        </p:spPr>
        <p:txBody>
          <a:bodyPr>
            <a:normAutofit/>
          </a:bodyPr>
          <a:lstStyle/>
          <a:p>
            <a:r>
              <a:rPr lang="en-US" altLang="ko-KR"/>
              <a:t>std::thread </a:t>
            </a:r>
            <a:r>
              <a:rPr lang="ko-KR" altLang="en-US"/>
              <a:t>소멸자가 불릴 때</a:t>
            </a:r>
            <a:r>
              <a:rPr lang="en-US" altLang="ko-KR"/>
              <a:t>, joinable() </a:t>
            </a:r>
            <a:r>
              <a:rPr lang="ko-KR" altLang="en-US"/>
              <a:t>이 </a:t>
            </a:r>
            <a:r>
              <a:rPr lang="en-US" altLang="ko-KR"/>
              <a:t>true</a:t>
            </a:r>
            <a:r>
              <a:rPr lang="ko-KR" altLang="en-US"/>
              <a:t> 이면 </a:t>
            </a:r>
            <a:r>
              <a:rPr lang="ko-KR" altLang="en-US" err="1"/>
              <a:t>크래시</a:t>
            </a:r>
            <a:r>
              <a:rPr lang="ko-KR" altLang="en-US"/>
              <a:t> 발생</a:t>
            </a:r>
            <a:r>
              <a:rPr lang="en-US" altLang="ko-KR"/>
              <a:t>!</a:t>
            </a:r>
          </a:p>
          <a:p>
            <a:endParaRPr lang="en-US" altLang="ko-KR"/>
          </a:p>
          <a:p>
            <a:r>
              <a:rPr lang="en-US" altLang="ko-KR"/>
              <a:t>“</a:t>
            </a:r>
            <a:r>
              <a:rPr lang="ko-KR" altLang="en-US"/>
              <a:t>모든 경로</a:t>
            </a:r>
            <a:r>
              <a:rPr lang="en-US" altLang="ko-KR"/>
              <a:t>” </a:t>
            </a:r>
            <a:r>
              <a:rPr lang="ko-KR" altLang="en-US"/>
              <a:t>에서 </a:t>
            </a:r>
            <a:br>
              <a:rPr lang="en-US" altLang="ko-KR"/>
            </a:br>
            <a:r>
              <a:rPr lang="en-US" altLang="ko-KR"/>
              <a:t>joinable() false  </a:t>
            </a:r>
            <a:r>
              <a:rPr lang="ko-KR" altLang="en-US"/>
              <a:t>로 </a:t>
            </a:r>
            <a:r>
              <a:rPr lang="ko-KR" altLang="en-US" err="1"/>
              <a:t>만드려면</a:t>
            </a:r>
            <a:r>
              <a:rPr lang="ko-KR" altLang="en-US"/>
              <a:t> </a:t>
            </a:r>
            <a:br>
              <a:rPr lang="en-US" altLang="ko-KR"/>
            </a:br>
            <a:r>
              <a:rPr lang="en-US" altLang="ko-KR"/>
              <a:t>RAII </a:t>
            </a:r>
            <a:r>
              <a:rPr lang="ko-KR" altLang="en-US"/>
              <a:t>사용</a:t>
            </a:r>
            <a:endParaRPr lang="en-US" altLang="ko-KR"/>
          </a:p>
          <a:p>
            <a:endParaRPr lang="en-US" altLang="ko-KR"/>
          </a:p>
          <a:p>
            <a:r>
              <a:rPr lang="ko-KR" altLang="en-US"/>
              <a:t>스레드의 용도에 맞게 </a:t>
            </a:r>
            <a:r>
              <a:rPr lang="en-US" altLang="ko-KR"/>
              <a:t>join() </a:t>
            </a:r>
            <a:r>
              <a:rPr lang="ko-KR" altLang="en-US"/>
              <a:t>과 </a:t>
            </a:r>
            <a:br>
              <a:rPr lang="en-US" altLang="ko-KR"/>
            </a:br>
            <a:r>
              <a:rPr lang="en-US" altLang="ko-KR"/>
              <a:t>detach()</a:t>
            </a:r>
            <a:r>
              <a:rPr lang="ko-KR" altLang="en-US"/>
              <a:t>를 적절히 사용하자</a:t>
            </a:r>
            <a:r>
              <a:rPr lang="en-US" altLang="ko-KR"/>
              <a:t>!</a:t>
            </a:r>
            <a:endParaRPr lang="ko-KR" altLang="en-US"/>
          </a:p>
          <a:p>
            <a:endParaRPr lang="en-US" altLang="ko-K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249EE3-BF46-4504-9415-DA763B78CE30}"/>
              </a:ext>
            </a:extLst>
          </p:cNvPr>
          <p:cNvSpPr txBox="1"/>
          <p:nvPr/>
        </p:nvSpPr>
        <p:spPr>
          <a:xfrm>
            <a:off x="9286613" y="5001280"/>
            <a:ext cx="257634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chemeClr val="bg1"/>
                </a:solidFill>
              </a:rPr>
              <a:t>스레드가 생길 수도 있고</a:t>
            </a:r>
            <a:r>
              <a:rPr lang="en-US" altLang="ko-KR">
                <a:solidFill>
                  <a:schemeClr val="bg1"/>
                </a:solidFill>
              </a:rPr>
              <a:t>,</a:t>
            </a:r>
          </a:p>
          <a:p>
            <a:r>
              <a:rPr lang="ko-KR" altLang="en-US">
                <a:solidFill>
                  <a:schemeClr val="bg1"/>
                </a:solidFill>
              </a:rPr>
              <a:t>안 생길 수도 있음</a:t>
            </a:r>
            <a:r>
              <a:rPr lang="en-US" altLang="ko-KR">
                <a:solidFill>
                  <a:schemeClr val="bg1"/>
                </a:solidFill>
              </a:rPr>
              <a:t>.</a:t>
            </a:r>
            <a:br>
              <a:rPr lang="en-US" altLang="ko-KR">
                <a:solidFill>
                  <a:schemeClr val="bg1"/>
                </a:solidFill>
              </a:rPr>
            </a:br>
            <a:r>
              <a:rPr lang="en-US" altLang="ko-KR">
                <a:solidFill>
                  <a:schemeClr val="bg1"/>
                </a:solidFill>
              </a:rPr>
              <a:t>(</a:t>
            </a:r>
            <a:r>
              <a:rPr lang="ko-KR" altLang="en-US">
                <a:solidFill>
                  <a:schemeClr val="bg1"/>
                </a:solidFill>
              </a:rPr>
              <a:t>관리책임 </a:t>
            </a:r>
            <a:r>
              <a:rPr lang="en-US" altLang="ko-KR">
                <a:solidFill>
                  <a:schemeClr val="bg1"/>
                </a:solidFill>
              </a:rPr>
              <a:t>-&gt; </a:t>
            </a:r>
            <a:r>
              <a:rPr lang="ko-KR" altLang="en-US">
                <a:solidFill>
                  <a:schemeClr val="bg1"/>
                </a:solidFill>
              </a:rPr>
              <a:t>표준위원회</a:t>
            </a:r>
            <a:r>
              <a:rPr lang="en-US" altLang="ko-KR">
                <a:solidFill>
                  <a:schemeClr val="bg1"/>
                </a:solidFill>
              </a:rPr>
              <a:t>)</a:t>
            </a: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D8242A48-8676-479D-891E-BB704A45F153}"/>
              </a:ext>
            </a:extLst>
          </p:cNvPr>
          <p:cNvSpPr txBox="1">
            <a:spLocks/>
          </p:cNvSpPr>
          <p:nvPr/>
        </p:nvSpPr>
        <p:spPr>
          <a:xfrm>
            <a:off x="6125099" y="2605230"/>
            <a:ext cx="5737860" cy="4123373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576000">
              <a:buNone/>
            </a:pPr>
            <a:endParaRPr lang="en-US" altLang="ko-KR" sz="2000">
              <a:solidFill>
                <a:schemeClr val="bg1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pPr marL="0" indent="0" defTabSz="576000">
              <a:buNone/>
            </a:pPr>
            <a:r>
              <a:rPr lang="en-US" altLang="ko-KR" sz="2000">
                <a:solidFill>
                  <a:schemeClr val="bg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{</a:t>
            </a:r>
          </a:p>
          <a:p>
            <a:pPr marL="0" indent="0" defTabSz="576000">
              <a:buNone/>
            </a:pPr>
            <a:r>
              <a:rPr lang="en-US" altLang="ko-KR" sz="2000">
                <a:solidFill>
                  <a:srgbClr val="FFC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	</a:t>
            </a:r>
            <a:r>
              <a:rPr lang="en-US" altLang="ko-KR" sz="2000" err="1">
                <a:solidFill>
                  <a:srgbClr val="FFC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ThreadRAII</a:t>
            </a:r>
            <a:r>
              <a:rPr lang="en-US" altLang="ko-KR" sz="2000">
                <a:solidFill>
                  <a:srgbClr val="FFC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t(</a:t>
            </a:r>
          </a:p>
          <a:p>
            <a:pPr marL="0" indent="0" defTabSz="576000">
              <a:buNone/>
            </a:pPr>
            <a:r>
              <a:rPr lang="en-US" altLang="ko-KR" sz="2000">
                <a:solidFill>
                  <a:srgbClr val="FFC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		std::thread(</a:t>
            </a:r>
            <a:r>
              <a:rPr lang="en-US" altLang="ko-KR" sz="2000" err="1">
                <a:solidFill>
                  <a:srgbClr val="FFC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threadEntry</a:t>
            </a:r>
            <a:r>
              <a:rPr lang="en-US" altLang="ko-KR" sz="2000">
                <a:solidFill>
                  <a:srgbClr val="FFC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), </a:t>
            </a:r>
          </a:p>
          <a:p>
            <a:pPr marL="0" indent="0" defTabSz="576000">
              <a:buNone/>
            </a:pPr>
            <a:r>
              <a:rPr lang="en-US" altLang="ko-KR" sz="2000">
                <a:solidFill>
                  <a:srgbClr val="FFC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		</a:t>
            </a:r>
            <a:r>
              <a:rPr lang="en-US" altLang="ko-KR" sz="2000" err="1">
                <a:solidFill>
                  <a:srgbClr val="FFC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ThreadRAII</a:t>
            </a:r>
            <a:r>
              <a:rPr lang="en-US" altLang="ko-KR" sz="2000">
                <a:solidFill>
                  <a:srgbClr val="FFC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::</a:t>
            </a:r>
            <a:r>
              <a:rPr lang="en-US" altLang="ko-KR" sz="2000" err="1">
                <a:solidFill>
                  <a:srgbClr val="FFC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DtorAction</a:t>
            </a:r>
            <a:r>
              <a:rPr lang="en-US" altLang="ko-KR" sz="2000">
                <a:solidFill>
                  <a:srgbClr val="FFC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::join);</a:t>
            </a:r>
          </a:p>
          <a:p>
            <a:pPr marL="0" indent="0" defTabSz="576000">
              <a:buNone/>
            </a:pPr>
            <a:r>
              <a:rPr lang="en-US" altLang="ko-KR" sz="2000">
                <a:solidFill>
                  <a:srgbClr val="00B05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	// </a:t>
            </a:r>
            <a:r>
              <a:rPr lang="ko-KR" altLang="en-US" sz="2000">
                <a:solidFill>
                  <a:srgbClr val="00B05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별개의 작업시작</a:t>
            </a:r>
            <a:r>
              <a:rPr lang="en-US" altLang="ko-KR" sz="2000">
                <a:solidFill>
                  <a:srgbClr val="00B05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..</a:t>
            </a:r>
          </a:p>
          <a:p>
            <a:pPr marL="0" indent="0" defTabSz="576000">
              <a:buNone/>
            </a:pPr>
            <a:r>
              <a:rPr lang="en-US" altLang="ko-KR" sz="2000">
                <a:solidFill>
                  <a:schemeClr val="bg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	if (cancel)</a:t>
            </a:r>
          </a:p>
          <a:p>
            <a:pPr marL="0" indent="0" defTabSz="576000">
              <a:buNone/>
            </a:pPr>
            <a:r>
              <a:rPr lang="en-US" altLang="ko-KR" sz="2000">
                <a:solidFill>
                  <a:schemeClr val="bg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		</a:t>
            </a:r>
            <a:r>
              <a:rPr lang="en-US" altLang="ko-KR" sz="2000">
                <a:solidFill>
                  <a:srgbClr val="0070C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return</a:t>
            </a:r>
            <a:r>
              <a:rPr lang="en-US" altLang="ko-KR" sz="2000">
                <a:solidFill>
                  <a:schemeClr val="bg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;</a:t>
            </a:r>
          </a:p>
          <a:p>
            <a:pPr marL="0" indent="0" defTabSz="576000">
              <a:buNone/>
            </a:pPr>
            <a:r>
              <a:rPr lang="en-US" altLang="ko-KR" sz="2000">
                <a:solidFill>
                  <a:srgbClr val="00B05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	// </a:t>
            </a:r>
            <a:r>
              <a:rPr lang="ko-KR" altLang="en-US" sz="2000" err="1">
                <a:solidFill>
                  <a:srgbClr val="00B05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작업끝</a:t>
            </a:r>
            <a:r>
              <a:rPr lang="en-US" altLang="ko-KR" sz="2000">
                <a:solidFill>
                  <a:srgbClr val="00B05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..</a:t>
            </a:r>
          </a:p>
          <a:p>
            <a:pPr marL="0" indent="0" defTabSz="576000">
              <a:buNone/>
            </a:pPr>
            <a:r>
              <a:rPr lang="en-US" altLang="ko-KR" sz="2000">
                <a:solidFill>
                  <a:schemeClr val="bg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}</a:t>
            </a:r>
            <a:r>
              <a:rPr lang="en-US" altLang="ko-KR" sz="2000">
                <a:solidFill>
                  <a:srgbClr val="00B05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42168054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38BDD4-CA14-4F2F-8850-61B0F85B1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future - promise </a:t>
            </a:r>
            <a:r>
              <a:rPr lang="ko-KR" altLang="en-US"/>
              <a:t> 구조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2AB8A2D-91C2-4F0A-9450-5ED0D30F7C7F}"/>
              </a:ext>
            </a:extLst>
          </p:cNvPr>
          <p:cNvSpPr/>
          <p:nvPr/>
        </p:nvSpPr>
        <p:spPr>
          <a:xfrm>
            <a:off x="7132320" y="5318924"/>
            <a:ext cx="2529840" cy="14522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atin typeface="Consolas" panose="020B0609020204030204" pitchFamily="49" charset="0"/>
              </a:rPr>
              <a:t>std::future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FD27A16-6E80-4551-9775-E7CAB083A3D0}"/>
              </a:ext>
            </a:extLst>
          </p:cNvPr>
          <p:cNvSpPr/>
          <p:nvPr/>
        </p:nvSpPr>
        <p:spPr>
          <a:xfrm>
            <a:off x="4229100" y="5318924"/>
            <a:ext cx="2529840" cy="14522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atin typeface="Consolas" panose="020B0609020204030204" pitchFamily="49" charset="0"/>
              </a:rPr>
              <a:t>std::shared_future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9327955-3541-4BD8-BAE6-0972E1BDB0CB}"/>
              </a:ext>
            </a:extLst>
          </p:cNvPr>
          <p:cNvSpPr/>
          <p:nvPr/>
        </p:nvSpPr>
        <p:spPr>
          <a:xfrm>
            <a:off x="5661660" y="3429000"/>
            <a:ext cx="2529840" cy="14522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atin typeface="Consolas" panose="020B0609020204030204" pitchFamily="49" charset="0"/>
              </a:rPr>
              <a:t>_State_manager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C5C3FB7-6FB6-43B2-A663-8F98F0BFB8FF}"/>
              </a:ext>
            </a:extLst>
          </p:cNvPr>
          <p:cNvSpPr/>
          <p:nvPr/>
        </p:nvSpPr>
        <p:spPr>
          <a:xfrm>
            <a:off x="2331720" y="3429000"/>
            <a:ext cx="2529840" cy="1452245"/>
          </a:xfrm>
          <a:prstGeom prst="rect">
            <a:avLst/>
          </a:prstGeom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>
                <a:latin typeface="Consolas" panose="020B0609020204030204" pitchFamily="49" charset="0"/>
              </a:rPr>
              <a:t>_Associated_state</a:t>
            </a:r>
            <a:endParaRPr lang="ko-KR" altLang="en-US" b="1">
              <a:latin typeface="Consolas" panose="020B0609020204030204" pitchFamily="49" charset="0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E7316BBB-2761-4531-A0AA-39F8AEA7F36B}"/>
              </a:ext>
            </a:extLst>
          </p:cNvPr>
          <p:cNvCxnSpPr>
            <a:stCxn id="6" idx="1"/>
            <a:endCxn id="8" idx="3"/>
          </p:cNvCxnSpPr>
          <p:nvPr/>
        </p:nvCxnSpPr>
        <p:spPr>
          <a:xfrm flipH="1">
            <a:off x="4861560" y="4155123"/>
            <a:ext cx="800100" cy="0"/>
          </a:xfrm>
          <a:prstGeom prst="straightConnector1">
            <a:avLst/>
          </a:prstGeom>
          <a:ln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id="{6AD644BA-A651-47CD-A3AE-F1017C5B3F06}"/>
              </a:ext>
            </a:extLst>
          </p:cNvPr>
          <p:cNvCxnSpPr>
            <a:stCxn id="5" idx="0"/>
            <a:endCxn id="6" idx="2"/>
          </p:cNvCxnSpPr>
          <p:nvPr/>
        </p:nvCxnSpPr>
        <p:spPr>
          <a:xfrm rot="5400000" flipH="1" flipV="1">
            <a:off x="5991461" y="4383805"/>
            <a:ext cx="437679" cy="1432560"/>
          </a:xfrm>
          <a:prstGeom prst="bentConnector3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18AADBA9-2DC7-4D1A-B646-C217E7FA7F0C}"/>
              </a:ext>
            </a:extLst>
          </p:cNvPr>
          <p:cNvCxnSpPr>
            <a:stCxn id="4" idx="0"/>
            <a:endCxn id="6" idx="2"/>
          </p:cNvCxnSpPr>
          <p:nvPr/>
        </p:nvCxnSpPr>
        <p:spPr>
          <a:xfrm rot="16200000" flipV="1">
            <a:off x="7443071" y="4364755"/>
            <a:ext cx="437679" cy="1470660"/>
          </a:xfrm>
          <a:prstGeom prst="bentConnector3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40F324C-519F-47E9-95D6-DE3ED028B707}"/>
              </a:ext>
            </a:extLst>
          </p:cNvPr>
          <p:cNvSpPr/>
          <p:nvPr/>
        </p:nvSpPr>
        <p:spPr>
          <a:xfrm>
            <a:off x="8582439" y="1326438"/>
            <a:ext cx="2529840" cy="14522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atin typeface="Consolas" panose="020B0609020204030204" pitchFamily="49" charset="0"/>
              </a:rPr>
              <a:t>std::promise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50943DE4-7023-4262-A85B-D5B05A751632}"/>
              </a:ext>
            </a:extLst>
          </p:cNvPr>
          <p:cNvCxnSpPr>
            <a:cxnSpLocks/>
          </p:cNvCxnSpPr>
          <p:nvPr/>
        </p:nvCxnSpPr>
        <p:spPr>
          <a:xfrm flipH="1">
            <a:off x="8191500" y="2778683"/>
            <a:ext cx="605956" cy="650317"/>
          </a:xfrm>
          <a:prstGeom prst="straightConnector1">
            <a:avLst/>
          </a:prstGeom>
          <a:ln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88D0F1A-E92D-4F8E-B530-C36EC1C13CD6}"/>
              </a:ext>
            </a:extLst>
          </p:cNvPr>
          <p:cNvSpPr/>
          <p:nvPr/>
        </p:nvSpPr>
        <p:spPr>
          <a:xfrm>
            <a:off x="316892" y="1700628"/>
            <a:ext cx="3292669" cy="645008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atin typeface="Consolas" panose="020B0609020204030204" pitchFamily="49" charset="0"/>
              </a:rPr>
              <a:t>std::condition_variable</a:t>
            </a:r>
            <a:endParaRPr lang="ko-KR" altLang="en-US" b="1"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0B3FDDD-786E-4FF9-AFF1-11EDB1147552}"/>
              </a:ext>
            </a:extLst>
          </p:cNvPr>
          <p:cNvSpPr/>
          <p:nvPr/>
        </p:nvSpPr>
        <p:spPr>
          <a:xfrm>
            <a:off x="316892" y="2458833"/>
            <a:ext cx="3292669" cy="645008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atin typeface="Consolas" panose="020B0609020204030204" pitchFamily="49" charset="0"/>
              </a:rPr>
              <a:t>std::mutex</a:t>
            </a:r>
            <a:endParaRPr lang="ko-KR" altLang="en-US" b="1">
              <a:latin typeface="Consolas" panose="020B0609020204030204" pitchFamily="49" charset="0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E13A37B5-CEC1-44DF-8875-22DFBDD5DF3A}"/>
              </a:ext>
            </a:extLst>
          </p:cNvPr>
          <p:cNvCxnSpPr>
            <a:cxnSpLocks/>
          </p:cNvCxnSpPr>
          <p:nvPr/>
        </p:nvCxnSpPr>
        <p:spPr>
          <a:xfrm flipH="1" flipV="1">
            <a:off x="2343627" y="3103841"/>
            <a:ext cx="42718" cy="325160"/>
          </a:xfrm>
          <a:prstGeom prst="straightConnector1">
            <a:avLst/>
          </a:prstGeom>
          <a:ln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1EC71833-E238-42B3-90DB-55DCB35A8049}"/>
              </a:ext>
            </a:extLst>
          </p:cNvPr>
          <p:cNvCxnSpPr>
            <a:cxnSpLocks/>
          </p:cNvCxnSpPr>
          <p:nvPr/>
        </p:nvCxnSpPr>
        <p:spPr>
          <a:xfrm flipH="1" flipV="1">
            <a:off x="2955235" y="2397264"/>
            <a:ext cx="222720" cy="1031737"/>
          </a:xfrm>
          <a:prstGeom prst="straightConnector1">
            <a:avLst/>
          </a:prstGeom>
          <a:ln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57214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688C61-AB0E-4BE6-B9C4-9EBED0E4D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std::promise::set_value()</a:t>
            </a:r>
            <a:r>
              <a:rPr lang="ko-KR" altLang="en-US"/>
              <a:t> 구현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5F009DF-9294-4D90-9EDD-98ABA890FF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3798" y="1831062"/>
            <a:ext cx="8144403" cy="1959059"/>
          </a:xfrm>
          <a:prstGeom prst="rect">
            <a:avLst/>
          </a:prstGeom>
        </p:spPr>
      </p:pic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0F9742F8-3D97-4C3F-9025-2660C20C3A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023798" y="4370803"/>
            <a:ext cx="8150686" cy="2122072"/>
          </a:xfrm>
          <a:prstGeom prst="rect">
            <a:avLst/>
          </a:prstGeom>
        </p:spPr>
      </p:pic>
      <p:sp>
        <p:nvSpPr>
          <p:cNvPr id="7" name="화살표: 아래쪽 6">
            <a:extLst>
              <a:ext uri="{FF2B5EF4-FFF2-40B4-BE49-F238E27FC236}">
                <a16:creationId xmlns:a16="http://schemas.microsoft.com/office/drawing/2014/main" id="{7C4A74FA-D19C-4BCE-BC0D-FDE94AC49FD6}"/>
              </a:ext>
            </a:extLst>
          </p:cNvPr>
          <p:cNvSpPr/>
          <p:nvPr/>
        </p:nvSpPr>
        <p:spPr>
          <a:xfrm>
            <a:off x="5705060" y="3323597"/>
            <a:ext cx="781878" cy="126227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18714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031A15-5396-4EEA-AF0E-451E6FDA1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std::future::get() </a:t>
            </a:r>
            <a:r>
              <a:rPr lang="ko-KR" altLang="en-US"/>
              <a:t>구현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9F711CCB-1DDE-4617-A1BA-ECED5165EA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6401" y="2741475"/>
            <a:ext cx="10839198" cy="2519638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4B2C9AF6-A4EA-4B64-80DD-BB11A740BE82}"/>
              </a:ext>
            </a:extLst>
          </p:cNvPr>
          <p:cNvSpPr/>
          <p:nvPr/>
        </p:nvSpPr>
        <p:spPr>
          <a:xfrm>
            <a:off x="3717234" y="4001294"/>
            <a:ext cx="3273287" cy="3578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A8F8F8-7E2C-4FA7-AA24-98AFC45733B0}"/>
              </a:ext>
            </a:extLst>
          </p:cNvPr>
          <p:cNvSpPr txBox="1"/>
          <p:nvPr/>
        </p:nvSpPr>
        <p:spPr>
          <a:xfrm>
            <a:off x="7262191" y="4001294"/>
            <a:ext cx="1040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rgbClr val="FFC000"/>
                </a:solidFill>
              </a:rPr>
              <a:t>일회용</a:t>
            </a:r>
            <a:r>
              <a:rPr lang="en-US" altLang="ko-KR">
                <a:solidFill>
                  <a:srgbClr val="FFC000"/>
                </a:solidFill>
              </a:rPr>
              <a:t>..!</a:t>
            </a:r>
            <a:endParaRPr lang="ko-KR" altLang="en-US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11767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9A4B1A-59C5-4738-8064-4FD1A89B5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오잉</a:t>
            </a:r>
            <a:r>
              <a:rPr lang="en-US" altLang="ko-KR"/>
              <a:t>? </a:t>
            </a:r>
            <a:r>
              <a:rPr lang="ko-KR" altLang="en-US"/>
              <a:t>블러킹 되어야 하지 않나요</a:t>
            </a:r>
            <a:r>
              <a:rPr lang="en-US" altLang="ko-KR"/>
              <a:t>?</a:t>
            </a:r>
            <a:endParaRPr lang="ko-KR" altLang="en-US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107C597C-CA87-44F4-9BB6-202056CC5A50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0" y="2743199"/>
            <a:ext cx="10515600" cy="1719263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576000">
              <a:buNone/>
            </a:pPr>
            <a:r>
              <a:rPr lang="en-US" altLang="ko-KR" sz="2000">
                <a:solidFill>
                  <a:schemeClr val="bg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	</a:t>
            </a:r>
          </a:p>
          <a:p>
            <a:pPr marL="0" indent="0" defTabSz="576000">
              <a:buNone/>
            </a:pPr>
            <a:r>
              <a:rPr lang="en-US" altLang="ko-KR" sz="2000">
                <a:solidFill>
                  <a:schemeClr val="bg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	</a:t>
            </a:r>
            <a:r>
              <a:rPr lang="en-US" altLang="ko-KR" sz="2000">
                <a:solidFill>
                  <a:schemeClr val="accent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auto</a:t>
            </a:r>
            <a:r>
              <a:rPr lang="en-US" altLang="ko-KR" sz="2000">
                <a:solidFill>
                  <a:schemeClr val="bg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fut = async([] { </a:t>
            </a:r>
            <a:r>
              <a:rPr lang="en-US" altLang="ko-KR" sz="2000">
                <a:solidFill>
                  <a:schemeClr val="accent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return</a:t>
            </a:r>
            <a:r>
              <a:rPr lang="en-US" altLang="ko-KR" sz="2000">
                <a:solidFill>
                  <a:schemeClr val="bg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30; });</a:t>
            </a:r>
          </a:p>
          <a:p>
            <a:pPr marL="0" indent="0" defTabSz="576000">
              <a:buNone/>
            </a:pPr>
            <a:r>
              <a:rPr lang="en-US" altLang="ko-KR" sz="2000">
                <a:solidFill>
                  <a:schemeClr val="bg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	cout &lt;&lt; fut.</a:t>
            </a:r>
            <a:r>
              <a:rPr lang="en-US" altLang="ko-KR" sz="2000">
                <a:solidFill>
                  <a:srgbClr val="FFC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get</a:t>
            </a:r>
            <a:r>
              <a:rPr lang="en-US" altLang="ko-KR" sz="2000">
                <a:solidFill>
                  <a:schemeClr val="bg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() &lt;&lt; endl; </a:t>
            </a:r>
            <a:r>
              <a:rPr lang="en-US" altLang="ko-KR" sz="2000">
                <a:solidFill>
                  <a:srgbClr val="00B05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// </a:t>
            </a:r>
            <a:r>
              <a:rPr lang="ko-KR" altLang="en-US" sz="2000">
                <a:solidFill>
                  <a:srgbClr val="00B05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과제가 완료될 때까지 블러킹</a:t>
            </a:r>
            <a:endParaRPr lang="en-US" altLang="ko-KR" sz="2000">
              <a:solidFill>
                <a:srgbClr val="00B050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173970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176122-BA17-48B6-B141-4C99EC0E2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_</a:t>
            </a:r>
            <a:r>
              <a:rPr lang="en-US" altLang="ko-KR" err="1"/>
              <a:t>State_manager</a:t>
            </a:r>
            <a:r>
              <a:rPr lang="en-US" altLang="ko-KR"/>
              <a:t> </a:t>
            </a:r>
            <a:r>
              <a:rPr lang="ko-KR" altLang="en-US"/>
              <a:t>의</a:t>
            </a:r>
            <a:r>
              <a:rPr lang="en-US" altLang="ko-KR"/>
              <a:t> _</a:t>
            </a:r>
            <a:r>
              <a:rPr lang="en-US" altLang="ko-KR" err="1"/>
              <a:t>Get_value</a:t>
            </a:r>
            <a:r>
              <a:rPr lang="en-US" altLang="ko-KR"/>
              <a:t>()</a:t>
            </a:r>
            <a:endParaRPr lang="ko-KR" altLang="en-US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73B0FDA4-0EA7-44B7-BD0F-5297928F7D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11048" y="2741474"/>
            <a:ext cx="8769904" cy="251964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EE555AA6-10EE-4C43-9437-C4DE164E8651}"/>
              </a:ext>
            </a:extLst>
          </p:cNvPr>
          <p:cNvSpPr/>
          <p:nvPr/>
        </p:nvSpPr>
        <p:spPr>
          <a:xfrm>
            <a:off x="3392556" y="4439478"/>
            <a:ext cx="3498573" cy="3578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6279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BBF106-7C7E-4B47-BB86-EC0563974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공유 상태</a:t>
            </a:r>
            <a:r>
              <a:rPr lang="en-US" altLang="ko-KR"/>
              <a:t>(_Assoc_state)</a:t>
            </a:r>
            <a:r>
              <a:rPr lang="ko-KR" altLang="en-US"/>
              <a:t>의 </a:t>
            </a:r>
            <a:r>
              <a:rPr lang="en-US" altLang="ko-KR"/>
              <a:t>_</a:t>
            </a:r>
            <a:r>
              <a:rPr lang="en-US" altLang="ko-KR" err="1"/>
              <a:t>Get_value</a:t>
            </a:r>
            <a:r>
              <a:rPr lang="en-US" altLang="ko-KR"/>
              <a:t>()</a:t>
            </a:r>
            <a:endParaRPr lang="ko-KR" altLang="en-US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2933BCAB-8A10-4D33-93AE-41DE2E4DAF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2223" y="1840327"/>
            <a:ext cx="9147554" cy="432193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55844D25-19A9-4685-AD89-37AB7FDB3AFE}"/>
              </a:ext>
            </a:extLst>
          </p:cNvPr>
          <p:cNvSpPr/>
          <p:nvPr/>
        </p:nvSpPr>
        <p:spPr>
          <a:xfrm>
            <a:off x="2650435" y="4731026"/>
            <a:ext cx="2239618" cy="3578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72818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9A9FD2-8218-454F-9CDD-0E1C842DBB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근데 주제가 뭐였죠</a:t>
            </a:r>
            <a:r>
              <a:rPr lang="en-US" altLang="ko-KR"/>
              <a:t>?</a:t>
            </a:r>
            <a:endParaRPr lang="ko-KR" altLang="en-US"/>
          </a:p>
        </p:txBody>
      </p:sp>
      <p:pic>
        <p:nvPicPr>
          <p:cNvPr id="13314" name="Picture 2" descr="ê¸¸ì ììë¤ ì§¤ì ëí ì´ë¯¸ì§ ê²ìê²°ê³¼">
            <a:extLst>
              <a:ext uri="{FF2B5EF4-FFF2-40B4-BE49-F238E27FC236}">
                <a16:creationId xmlns:a16="http://schemas.microsoft.com/office/drawing/2014/main" id="{624750AB-DF45-43A2-91C6-DEBC2E5FF71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7351" y="2336893"/>
            <a:ext cx="8917298" cy="3328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96643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610521-FC0A-4FF9-A43F-CEEE10B7B2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아맞다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81AA81A-91DC-4839-AEA8-7917C9C7D8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항목 </a:t>
            </a:r>
            <a:r>
              <a:rPr lang="en-US" altLang="ko-KR"/>
              <a:t>38 : </a:t>
            </a:r>
            <a:r>
              <a:rPr lang="ko-KR" altLang="en-US"/>
              <a:t>스레드 핸들 소멸자들의 다양한 행동 방식을 주의하라</a:t>
            </a:r>
          </a:p>
        </p:txBody>
      </p:sp>
    </p:spTree>
    <p:extLst>
      <p:ext uri="{BB962C8B-B14F-4D97-AF65-F5344CB8AC3E}">
        <p14:creationId xmlns:p14="http://schemas.microsoft.com/office/powerpoint/2010/main" val="27333869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CC1842-8157-4FA6-BF98-217B8B156D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std::thread </a:t>
            </a:r>
            <a:r>
              <a:rPr lang="ko-KR" altLang="en-US"/>
              <a:t>소멸자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2EB89A0-84E7-4471-A93D-87851F1937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joinable </a:t>
            </a:r>
            <a:r>
              <a:rPr lang="ko-KR" altLang="en-US"/>
              <a:t>한 </a:t>
            </a:r>
            <a:r>
              <a:rPr lang="en-US" altLang="ko-KR"/>
              <a:t>std::thread </a:t>
            </a:r>
            <a:r>
              <a:rPr lang="ko-KR" altLang="en-US"/>
              <a:t>의 소멸자가 불릴 시 </a:t>
            </a:r>
            <a:r>
              <a:rPr lang="en-US" altLang="ko-KR"/>
              <a:t>=&gt; </a:t>
            </a:r>
            <a:r>
              <a:rPr lang="ko-KR" altLang="en-US"/>
              <a:t>크래시</a:t>
            </a:r>
            <a:endParaRPr lang="en-US" altLang="ko-KR"/>
          </a:p>
          <a:p>
            <a:endParaRPr lang="en-US" altLang="ko-KR"/>
          </a:p>
          <a:p>
            <a:r>
              <a:rPr lang="ko-KR" altLang="en-US"/>
              <a:t>의도 </a:t>
            </a:r>
            <a:r>
              <a:rPr lang="en-US" altLang="ko-KR"/>
              <a:t>: "</a:t>
            </a:r>
            <a:r>
              <a:rPr lang="ko-KR" altLang="en-US"/>
              <a:t>여기가 잘못된 걸 사용자가 명확히 알 수 있게 하자</a:t>
            </a:r>
            <a:r>
              <a:rPr lang="en-US" altLang="ko-KR"/>
              <a:t>!"</a:t>
            </a:r>
          </a:p>
          <a:p>
            <a:endParaRPr lang="en-US" altLang="ko-KR"/>
          </a:p>
          <a:p>
            <a:r>
              <a:rPr lang="ko-KR" altLang="en-US"/>
              <a:t>항목 </a:t>
            </a:r>
            <a:r>
              <a:rPr lang="en-US" altLang="ko-KR"/>
              <a:t>37</a:t>
            </a:r>
            <a:r>
              <a:rPr lang="ko-KR" altLang="en-US"/>
              <a:t> 에서  이야기 나눔</a:t>
            </a:r>
          </a:p>
        </p:txBody>
      </p:sp>
    </p:spTree>
    <p:extLst>
      <p:ext uri="{BB962C8B-B14F-4D97-AF65-F5344CB8AC3E}">
        <p14:creationId xmlns:p14="http://schemas.microsoft.com/office/powerpoint/2010/main" val="21516570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C909ED-1ECD-4F53-97B6-7E22B3B85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std::async </a:t>
            </a:r>
            <a:r>
              <a:rPr lang="ko-KR" altLang="en-US"/>
              <a:t>는 어떨까</a:t>
            </a:r>
            <a:r>
              <a:rPr lang="en-US" altLang="ko-KR"/>
              <a:t>?</a:t>
            </a:r>
            <a:endParaRPr lang="ko-KR" altLang="en-US"/>
          </a:p>
        </p:txBody>
      </p:sp>
      <p:pic>
        <p:nvPicPr>
          <p:cNvPr id="14338" name="Picture 2" descr="ê´ë ¨ ì´ë¯¸ì§">
            <a:extLst>
              <a:ext uri="{FF2B5EF4-FFF2-40B4-BE49-F238E27FC236}">
                <a16:creationId xmlns:a16="http://schemas.microsoft.com/office/drawing/2014/main" id="{7016F6F2-5D48-43D9-8FE1-0E2F91D50DA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7963" y="1509713"/>
            <a:ext cx="6356074" cy="4983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D5A3BF0-6A34-4092-BC75-827D8799E36E}"/>
              </a:ext>
            </a:extLst>
          </p:cNvPr>
          <p:cNvSpPr txBox="1"/>
          <p:nvPr/>
        </p:nvSpPr>
        <p:spPr>
          <a:xfrm>
            <a:off x="3273286" y="2292625"/>
            <a:ext cx="82586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/>
              <a:t>표준위님</a:t>
            </a:r>
            <a:br>
              <a:rPr lang="en-US" altLang="ko-KR" sz="1400"/>
            </a:br>
            <a:r>
              <a:rPr lang="en-US" altLang="ko-KR" sz="1400"/>
              <a:t>async</a:t>
            </a:r>
            <a:r>
              <a:rPr lang="ko-KR" altLang="en-US" sz="1400"/>
              <a:t>는</a:t>
            </a:r>
            <a:br>
              <a:rPr lang="en-US" altLang="ko-KR" sz="1400"/>
            </a:br>
            <a:r>
              <a:rPr lang="ko-KR" altLang="en-US" sz="1400"/>
              <a:t>어떻게</a:t>
            </a:r>
            <a:br>
              <a:rPr lang="en-US" altLang="ko-KR" sz="1400"/>
            </a:br>
            <a:r>
              <a:rPr lang="ko-KR" altLang="en-US" sz="1400"/>
              <a:t>할까요</a:t>
            </a:r>
            <a:r>
              <a:rPr lang="en-US" altLang="ko-KR" sz="1400"/>
              <a:t>!</a:t>
            </a:r>
            <a:endParaRPr lang="ko-KR" altLang="en-US" sz="14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CAB0D0-A09E-46BF-96E5-D4FC8E70FA8F}"/>
              </a:ext>
            </a:extLst>
          </p:cNvPr>
          <p:cNvSpPr txBox="1"/>
          <p:nvPr/>
        </p:nvSpPr>
        <p:spPr>
          <a:xfrm>
            <a:off x="6394173" y="2140225"/>
            <a:ext cx="72590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/>
              <a:t>thread</a:t>
            </a:r>
            <a:br>
              <a:rPr lang="en-US" altLang="ko-KR" sz="1400"/>
            </a:br>
            <a:r>
              <a:rPr lang="ko-KR" altLang="en-US" sz="1400"/>
              <a:t>처럼</a:t>
            </a:r>
            <a:br>
              <a:rPr lang="en-US" altLang="ko-KR" sz="1400"/>
            </a:br>
            <a:r>
              <a:rPr lang="ko-KR" altLang="en-US" sz="1400"/>
              <a:t>크래시</a:t>
            </a:r>
            <a:br>
              <a:rPr lang="en-US" altLang="ko-KR" sz="1400"/>
            </a:br>
            <a:r>
              <a:rPr lang="ko-KR" altLang="en-US" sz="1400"/>
              <a:t>내죠</a:t>
            </a:r>
            <a:r>
              <a:rPr lang="en-US" altLang="ko-KR" sz="1400"/>
              <a:t>!</a:t>
            </a:r>
            <a:endParaRPr lang="ko-KR" altLang="en-US" sz="14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412B86-FD24-4E2B-BCC9-3A7A6A94D5B4}"/>
              </a:ext>
            </a:extLst>
          </p:cNvPr>
          <p:cNvSpPr txBox="1"/>
          <p:nvPr/>
        </p:nvSpPr>
        <p:spPr>
          <a:xfrm>
            <a:off x="7800666" y="2305876"/>
            <a:ext cx="75014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/>
              <a:t>detach</a:t>
            </a:r>
            <a:br>
              <a:rPr lang="en-US" altLang="ko-KR" sz="1400"/>
            </a:br>
            <a:r>
              <a:rPr lang="ko-KR" altLang="en-US" sz="1400"/>
              <a:t>로 </a:t>
            </a:r>
            <a:br>
              <a:rPr lang="en-US" altLang="ko-KR" sz="1400"/>
            </a:br>
            <a:r>
              <a:rPr lang="ko-KR" altLang="en-US" sz="1400"/>
              <a:t>가야죠</a:t>
            </a:r>
            <a:r>
              <a:rPr lang="en-US" altLang="ko-KR" sz="1400"/>
              <a:t>!</a:t>
            </a:r>
            <a:endParaRPr lang="ko-KR" altLang="en-US" sz="14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E5E78A-D3AD-4F76-A2AC-E32FEACCD4A7}"/>
              </a:ext>
            </a:extLst>
          </p:cNvPr>
          <p:cNvSpPr txBox="1"/>
          <p:nvPr/>
        </p:nvSpPr>
        <p:spPr>
          <a:xfrm>
            <a:off x="4255710" y="4512363"/>
            <a:ext cx="85632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/>
              <a:t>나도</a:t>
            </a:r>
            <a:br>
              <a:rPr lang="en-US" altLang="ko-KR" sz="1400"/>
            </a:br>
            <a:r>
              <a:rPr lang="ko-KR" altLang="en-US" sz="1400"/>
              <a:t>몰라</a:t>
            </a:r>
            <a:br>
              <a:rPr lang="en-US" altLang="ko-KR" sz="1400"/>
            </a:br>
            <a:r>
              <a:rPr lang="ko-KR" altLang="en-US" sz="1400"/>
              <a:t>새</a:t>
            </a:r>
            <a:r>
              <a:rPr lang="en-US" altLang="ko-KR" sz="1400"/>
              <a:t>X</a:t>
            </a:r>
            <a:r>
              <a:rPr lang="ko-KR" altLang="en-US" sz="1400"/>
              <a:t>들아</a:t>
            </a:r>
            <a:r>
              <a:rPr lang="en-US" altLang="ko-KR" sz="1400"/>
              <a:t>!</a:t>
            </a:r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38931920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85C0A1-F51D-4DE8-BECF-A8B771FF4E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4000"/>
              <a:t>오늘 할 이야기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FEA4E84-EE8F-49DA-ADDE-8D62CDE94B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02979"/>
          </a:xfrm>
        </p:spPr>
        <p:txBody>
          <a:bodyPr/>
          <a:lstStyle/>
          <a:p>
            <a:r>
              <a:rPr lang="ko-KR" altLang="en-US"/>
              <a:t>비동기 작업을 수행하는 또다른 방법 </a:t>
            </a:r>
            <a:r>
              <a:rPr lang="en-US" altLang="ko-KR"/>
              <a:t>(std::async </a:t>
            </a:r>
            <a:r>
              <a:rPr lang="ko-KR" altLang="en-US"/>
              <a:t>말고</a:t>
            </a:r>
            <a:r>
              <a:rPr lang="en-US" altLang="ko-KR"/>
              <a:t>)</a:t>
            </a:r>
          </a:p>
          <a:p>
            <a:endParaRPr lang="en-US" altLang="ko-KR"/>
          </a:p>
          <a:p>
            <a:r>
              <a:rPr lang="en-US" altLang="ko-KR"/>
              <a:t>std::async </a:t>
            </a:r>
            <a:r>
              <a:rPr lang="ko-KR" altLang="en-US"/>
              <a:t>를 비롯한 비동기 작업들의 내부 구현</a:t>
            </a:r>
            <a:endParaRPr lang="en-US" altLang="ko-KR"/>
          </a:p>
          <a:p>
            <a:endParaRPr lang="en-US" altLang="ko-KR"/>
          </a:p>
          <a:p>
            <a:r>
              <a:rPr lang="ko-KR" altLang="en-US"/>
              <a:t>스레드 핸들을 다루는 객체가 소멸될 때 일어나는 현상들</a:t>
            </a:r>
            <a:endParaRPr lang="en-US" altLang="ko-KR"/>
          </a:p>
          <a:p>
            <a:endParaRPr lang="en-US" altLang="ko-KR">
              <a:solidFill>
                <a:schemeClr val="bg1"/>
              </a:solidFill>
            </a:endParaRPr>
          </a:p>
          <a:p>
            <a:endParaRPr lang="ko-KR" alt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32407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C909ED-1ECD-4F53-97B6-7E22B3B85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std::async </a:t>
            </a:r>
            <a:r>
              <a:rPr lang="ko-KR" altLang="en-US"/>
              <a:t>의 경우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CAA1FE5-3639-4656-8159-91FA3F74B0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std::async(launch::async) </a:t>
            </a:r>
            <a:r>
              <a:rPr lang="ko-KR" altLang="en-US"/>
              <a:t>로 생성된 </a:t>
            </a:r>
            <a:br>
              <a:rPr lang="en-US" altLang="ko-KR"/>
            </a:br>
            <a:r>
              <a:rPr lang="en-US" altLang="ko-KR"/>
              <a:t>(</a:t>
            </a:r>
            <a:r>
              <a:rPr lang="ko-KR" altLang="en-US"/>
              <a:t>마지막</a:t>
            </a:r>
            <a:r>
              <a:rPr lang="en-US" altLang="ko-KR"/>
              <a:t>) std::future </a:t>
            </a:r>
            <a:r>
              <a:rPr lang="ko-KR" altLang="en-US"/>
              <a:t>는</a:t>
            </a:r>
            <a:br>
              <a:rPr lang="en-US" altLang="ko-KR"/>
            </a:br>
            <a:r>
              <a:rPr lang="ko-KR" altLang="en-US"/>
              <a:t>과제가 완료되기 전 소멸자가 불릴 시 암묵적 </a:t>
            </a:r>
            <a:r>
              <a:rPr lang="en-US" altLang="ko-KR" b="1"/>
              <a:t>join()</a:t>
            </a:r>
          </a:p>
          <a:p>
            <a:endParaRPr lang="en-US" altLang="ko-KR" b="1"/>
          </a:p>
          <a:p>
            <a:r>
              <a:rPr lang="ko-KR" altLang="en-US"/>
              <a:t>그 외의 경우 </a:t>
            </a:r>
            <a:r>
              <a:rPr lang="en-US" altLang="ko-KR"/>
              <a:t>- </a:t>
            </a:r>
            <a:r>
              <a:rPr lang="ko-KR" altLang="en-US"/>
              <a:t>별다른 처리 </a:t>
            </a:r>
            <a:r>
              <a:rPr lang="en-US" altLang="ko-KR"/>
              <a:t>X</a:t>
            </a:r>
          </a:p>
          <a:p>
            <a:pPr lvl="1"/>
            <a:r>
              <a:rPr lang="ko-KR" altLang="en-US"/>
              <a:t>과제가 완료된 경우 </a:t>
            </a:r>
            <a:r>
              <a:rPr lang="en-US" altLang="ko-KR"/>
              <a:t>- </a:t>
            </a:r>
            <a:r>
              <a:rPr lang="ko-KR" altLang="en-US"/>
              <a:t>노상관</a:t>
            </a:r>
            <a:endParaRPr lang="en-US" altLang="ko-KR"/>
          </a:p>
          <a:p>
            <a:pPr lvl="1"/>
            <a:r>
              <a:rPr lang="en-US" altLang="ko-KR"/>
              <a:t>launch::deferred </a:t>
            </a:r>
            <a:r>
              <a:rPr lang="ko-KR" altLang="en-US"/>
              <a:t>였을 경우 </a:t>
            </a:r>
            <a:r>
              <a:rPr lang="en-US" altLang="ko-KR"/>
              <a:t>- </a:t>
            </a:r>
            <a:r>
              <a:rPr lang="ko-KR" altLang="en-US"/>
              <a:t>어차피 실행안됐으니 노상관</a:t>
            </a:r>
            <a:endParaRPr lang="en-US" altLang="ko-KR"/>
          </a:p>
          <a:p>
            <a:pPr lvl="1"/>
            <a:r>
              <a:rPr lang="en-US" altLang="ko-KR"/>
              <a:t>std::shared_future </a:t>
            </a:r>
            <a:r>
              <a:rPr lang="ko-KR" altLang="en-US"/>
              <a:t>였을 경우 </a:t>
            </a:r>
            <a:r>
              <a:rPr lang="en-US" altLang="ko-KR"/>
              <a:t>- </a:t>
            </a:r>
            <a:r>
              <a:rPr lang="ko-KR" altLang="en-US"/>
              <a:t>레퍼런스 카운트만 감소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072847D3-647D-4B16-9993-938BFF311E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5289" y="4860651"/>
            <a:ext cx="2926388" cy="1947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D0BE552-52EF-43D9-8BF8-62B4DC842D25}"/>
              </a:ext>
            </a:extLst>
          </p:cNvPr>
          <p:cNvSpPr txBox="1"/>
          <p:nvPr/>
        </p:nvSpPr>
        <p:spPr>
          <a:xfrm>
            <a:off x="10658415" y="5300870"/>
            <a:ext cx="1143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모르겠다</a:t>
            </a:r>
            <a:r>
              <a:rPr lang="en-US" altLang="ko-KR"/>
              <a:t>..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3262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E329BC-E54D-464E-89E8-C5DE3F958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스캇 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4938655-549A-463B-A595-DD47059484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/>
              <a:t>"</a:t>
            </a:r>
            <a:r>
              <a:rPr lang="ko-KR" altLang="en-US"/>
              <a:t>내가 아는 바로는 표준 위원회는 </a:t>
            </a:r>
            <a:br>
              <a:rPr lang="en-US" altLang="ko-KR"/>
            </a:br>
            <a:br>
              <a:rPr lang="en-US" altLang="ko-KR"/>
            </a:br>
            <a:r>
              <a:rPr lang="ko-KR" altLang="en-US"/>
              <a:t>암묵적 </a:t>
            </a:r>
            <a:r>
              <a:rPr lang="en-US" altLang="ko-KR"/>
              <a:t>detac</a:t>
            </a:r>
            <a:r>
              <a:rPr lang="ko-KR" altLang="en-US"/>
              <a:t>와 관련된 문제들을 피하려고 했으나</a:t>
            </a:r>
            <a:r>
              <a:rPr lang="en-US" altLang="ko-KR"/>
              <a:t>, </a:t>
            </a:r>
            <a:br>
              <a:rPr lang="en-US" altLang="ko-KR"/>
            </a:br>
            <a:br>
              <a:rPr lang="en-US" altLang="ko-KR"/>
            </a:br>
            <a:r>
              <a:rPr lang="ko-KR" altLang="en-US"/>
              <a:t>필수적인 프로그램 종료라는 급진적인 방침을 채용하는 것도 꺼렸다</a:t>
            </a:r>
            <a:r>
              <a:rPr lang="en-US" altLang="ko-KR"/>
              <a:t>. </a:t>
            </a:r>
            <a:br>
              <a:rPr lang="en-US" altLang="ko-KR"/>
            </a:br>
            <a:br>
              <a:rPr lang="en-US" altLang="ko-KR"/>
            </a:br>
            <a:r>
              <a:rPr lang="ko-KR" altLang="en-US"/>
              <a:t>그래서 위원회는 암묵적 </a:t>
            </a:r>
            <a:r>
              <a:rPr lang="en-US" altLang="ko-KR"/>
              <a:t>join</a:t>
            </a:r>
            <a:r>
              <a:rPr lang="ko-KR" altLang="en-US"/>
              <a:t>이라는 타협안을 선택했다</a:t>
            </a:r>
            <a:r>
              <a:rPr lang="en-US" altLang="ko-KR"/>
              <a:t>."</a:t>
            </a:r>
            <a:endParaRPr lang="ko-KR" altLang="en-US"/>
          </a:p>
        </p:txBody>
      </p:sp>
      <p:pic>
        <p:nvPicPr>
          <p:cNvPr id="1026" name="Picture 2" descr="ì¼ì¥ì½ ë­ìë¦¬ì ëí ì´ë¯¸ì§ ê²ìê²°ê³¼">
            <a:extLst>
              <a:ext uri="{FF2B5EF4-FFF2-40B4-BE49-F238E27FC236}">
                <a16:creationId xmlns:a16="http://schemas.microsoft.com/office/drawing/2014/main" id="{0164C0D8-71BE-4846-8B6A-32D961091C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4914" y="4516505"/>
            <a:ext cx="2106267" cy="2106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44275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FF0BDB-9CD8-4048-AB67-024EFABE55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packaged_task </a:t>
            </a:r>
            <a:r>
              <a:rPr lang="ko-KR" altLang="en-US"/>
              <a:t>는 어떨까</a:t>
            </a:r>
            <a:r>
              <a:rPr lang="en-US" altLang="ko-KR"/>
              <a:t>?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AEA5E5-CCF2-4F6A-A772-B4BC3BCAD8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당신이 표준위라면</a:t>
            </a:r>
            <a:r>
              <a:rPr lang="en-US" altLang="ko-KR"/>
              <a:t>?</a:t>
            </a:r>
          </a:p>
          <a:p>
            <a:pPr lvl="1"/>
            <a:r>
              <a:rPr lang="en-US" altLang="ko-KR"/>
              <a:t>1) std::future </a:t>
            </a:r>
            <a:r>
              <a:rPr lang="ko-KR" altLang="en-US"/>
              <a:t>가 소멸될 때 크래시</a:t>
            </a:r>
            <a:endParaRPr lang="en-US" altLang="ko-KR"/>
          </a:p>
          <a:p>
            <a:pPr lvl="1"/>
            <a:endParaRPr lang="en-US" altLang="ko-KR"/>
          </a:p>
          <a:p>
            <a:pPr lvl="1"/>
            <a:r>
              <a:rPr lang="en-US" altLang="ko-KR"/>
              <a:t>2) std::future </a:t>
            </a:r>
            <a:r>
              <a:rPr lang="ko-KR" altLang="en-US"/>
              <a:t>가 소멸될 때 </a:t>
            </a:r>
            <a:r>
              <a:rPr lang="en-US" altLang="ko-KR"/>
              <a:t>detach</a:t>
            </a:r>
          </a:p>
          <a:p>
            <a:pPr lvl="1"/>
            <a:endParaRPr lang="en-US" altLang="ko-KR"/>
          </a:p>
          <a:p>
            <a:pPr lvl="1"/>
            <a:r>
              <a:rPr lang="en-US" altLang="ko-KR"/>
              <a:t>3) std::future </a:t>
            </a:r>
            <a:r>
              <a:rPr lang="ko-KR" altLang="en-US"/>
              <a:t>가 소멸될 때 </a:t>
            </a:r>
            <a:r>
              <a:rPr lang="en-US" altLang="ko-KR"/>
              <a:t>join</a:t>
            </a:r>
          </a:p>
          <a:p>
            <a:pPr lvl="1"/>
            <a:endParaRPr lang="en-US" altLang="ko-KR"/>
          </a:p>
          <a:p>
            <a:pPr lvl="1"/>
            <a:r>
              <a:rPr lang="en-US" altLang="ko-KR"/>
              <a:t>4) </a:t>
            </a:r>
            <a:r>
              <a:rPr lang="ko-KR" altLang="en-US"/>
              <a:t>아무런 추가작업도 하지 않는다</a:t>
            </a:r>
            <a:r>
              <a:rPr lang="en-US" altLang="ko-KR"/>
              <a:t>.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08850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FF0BDB-9CD8-4048-AB67-024EFABE55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packaged_task </a:t>
            </a:r>
            <a:r>
              <a:rPr lang="ko-KR" altLang="en-US"/>
              <a:t>는 어떨까</a:t>
            </a:r>
            <a:r>
              <a:rPr lang="en-US" altLang="ko-KR"/>
              <a:t>?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AEA5E5-CCF2-4F6A-A772-B4BC3BCAD8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당신이 표준위라면</a:t>
            </a:r>
            <a:r>
              <a:rPr lang="en-US" altLang="ko-KR"/>
              <a:t>?</a:t>
            </a:r>
          </a:p>
          <a:p>
            <a:pPr lvl="1"/>
            <a:r>
              <a:rPr lang="en-US" altLang="ko-KR"/>
              <a:t>1) std::future </a:t>
            </a:r>
            <a:r>
              <a:rPr lang="ko-KR" altLang="en-US"/>
              <a:t>가 소멸될 때 크래시</a:t>
            </a:r>
            <a:endParaRPr lang="en-US" altLang="ko-KR"/>
          </a:p>
          <a:p>
            <a:pPr lvl="1"/>
            <a:endParaRPr lang="en-US" altLang="ko-KR"/>
          </a:p>
          <a:p>
            <a:pPr lvl="1"/>
            <a:r>
              <a:rPr lang="en-US" altLang="ko-KR"/>
              <a:t>2) std::future </a:t>
            </a:r>
            <a:r>
              <a:rPr lang="ko-KR" altLang="en-US"/>
              <a:t>가 소멸될 때 </a:t>
            </a:r>
            <a:r>
              <a:rPr lang="en-US" altLang="ko-KR"/>
              <a:t>detach</a:t>
            </a:r>
          </a:p>
          <a:p>
            <a:pPr lvl="1"/>
            <a:endParaRPr lang="en-US" altLang="ko-KR"/>
          </a:p>
          <a:p>
            <a:pPr lvl="1"/>
            <a:r>
              <a:rPr lang="en-US" altLang="ko-KR"/>
              <a:t>3) std::future </a:t>
            </a:r>
            <a:r>
              <a:rPr lang="ko-KR" altLang="en-US"/>
              <a:t>가 소멸될 때 </a:t>
            </a:r>
            <a:r>
              <a:rPr lang="en-US" altLang="ko-KR"/>
              <a:t>join</a:t>
            </a:r>
          </a:p>
          <a:p>
            <a:pPr lvl="1"/>
            <a:endParaRPr lang="en-US" altLang="ko-KR"/>
          </a:p>
          <a:p>
            <a:pPr lvl="1"/>
            <a:r>
              <a:rPr lang="en-US" altLang="ko-KR" sz="2800" b="1"/>
              <a:t>4) </a:t>
            </a:r>
            <a:r>
              <a:rPr lang="ko-KR" altLang="en-US" sz="2800" b="1"/>
              <a:t>아무런 추가작업도 하지 않는다</a:t>
            </a:r>
            <a:r>
              <a:rPr lang="en-US" altLang="ko-KR" sz="2800" b="1"/>
              <a:t>.</a:t>
            </a:r>
            <a:endParaRPr lang="ko-KR" altLang="en-US" sz="2800" b="1"/>
          </a:p>
        </p:txBody>
      </p:sp>
    </p:spTree>
    <p:extLst>
      <p:ext uri="{BB962C8B-B14F-4D97-AF65-F5344CB8AC3E}">
        <p14:creationId xmlns:p14="http://schemas.microsoft.com/office/powerpoint/2010/main" val="39332155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1729CF-3498-407C-8A25-F71397896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std::packaged_task </a:t>
            </a:r>
            <a:r>
              <a:rPr lang="ko-KR" altLang="en-US"/>
              <a:t>의 경우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9039BE-CFEE-4FA4-8AE9-5106AD4081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패키지 생성이나</a:t>
            </a:r>
            <a:r>
              <a:rPr lang="en-US" altLang="ko-KR"/>
              <a:t>, get_future() </a:t>
            </a:r>
            <a:r>
              <a:rPr lang="ko-KR" altLang="en-US"/>
              <a:t>로는 아무런 스레드도 생성되지 않음</a:t>
            </a:r>
            <a:endParaRPr lang="en-US" altLang="ko-KR"/>
          </a:p>
          <a:p>
            <a:endParaRPr lang="en-US" altLang="ko-KR"/>
          </a:p>
          <a:p>
            <a:r>
              <a:rPr lang="en-US" altLang="ko-KR"/>
              <a:t>std::thread </a:t>
            </a:r>
            <a:r>
              <a:rPr lang="ko-KR" altLang="en-US"/>
              <a:t>를 별도로 생성해서 관리해야 하므로</a:t>
            </a:r>
            <a:br>
              <a:rPr lang="en-US" altLang="ko-KR"/>
            </a:br>
            <a:r>
              <a:rPr lang="en-US" altLang="ko-KR"/>
              <a:t>std::thread </a:t>
            </a:r>
            <a:r>
              <a:rPr lang="ko-KR" altLang="en-US"/>
              <a:t>의 규칙을 따른다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패키지에서 얻은 </a:t>
            </a:r>
            <a:r>
              <a:rPr lang="en-US" altLang="ko-KR"/>
              <a:t>std::future </a:t>
            </a:r>
            <a:r>
              <a:rPr lang="ko-KR" altLang="en-US"/>
              <a:t>의 소멸자는 </a:t>
            </a:r>
            <a:br>
              <a:rPr lang="en-US" altLang="ko-KR"/>
            </a:br>
            <a:r>
              <a:rPr lang="ko-KR" altLang="en-US"/>
              <a:t>프로그램 동작에 영향을 주지 않는다</a:t>
            </a:r>
            <a:r>
              <a:rPr lang="en-US" altLang="ko-KR"/>
              <a:t>.</a:t>
            </a:r>
            <a:br>
              <a:rPr lang="en-US" altLang="ko-KR"/>
            </a:br>
            <a:br>
              <a:rPr lang="en-US" altLang="ko-KR"/>
            </a:b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64301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F9353A-C87D-455E-9981-BFA7344301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std::async </a:t>
            </a:r>
            <a:r>
              <a:rPr lang="ko-KR" altLang="en-US"/>
              <a:t>가 특별한 이유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2E8B07-6D34-41D6-A192-87312F8D82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std::thread </a:t>
            </a:r>
            <a:r>
              <a:rPr lang="ko-KR" altLang="en-US"/>
              <a:t>를 래핑했기 때문에 </a:t>
            </a:r>
            <a:br>
              <a:rPr lang="en-US" altLang="ko-KR"/>
            </a:br>
            <a:r>
              <a:rPr lang="ko-KR" altLang="en-US"/>
              <a:t>스레드 종료 시에 대한 별도의 규칙이 필요했던 것</a:t>
            </a:r>
            <a:r>
              <a:rPr lang="en-US" altLang="ko-KR"/>
              <a:t>!</a:t>
            </a:r>
          </a:p>
          <a:p>
            <a:endParaRPr lang="en-US" altLang="ko-KR"/>
          </a:p>
          <a:p>
            <a:r>
              <a:rPr lang="en-US" altLang="ko-KR"/>
              <a:t>std::packaged_task, std::promise </a:t>
            </a:r>
            <a:r>
              <a:rPr lang="ko-KR" altLang="en-US"/>
              <a:t>는 </a:t>
            </a:r>
            <a:br>
              <a:rPr lang="en-US" altLang="ko-KR"/>
            </a:br>
            <a:r>
              <a:rPr lang="ko-KR" altLang="en-US"/>
              <a:t>스레드에 대한 래핑이 없음 </a:t>
            </a:r>
            <a:r>
              <a:rPr lang="en-US" altLang="ko-KR"/>
              <a:t>-&gt; </a:t>
            </a:r>
            <a:r>
              <a:rPr lang="ko-KR" altLang="en-US"/>
              <a:t>별도 규칙 필요 없음</a:t>
            </a: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1637889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032C78-0D5A-498C-9278-9763845CF2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정리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257D75B-C206-4846-B432-C8C3F4015B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std::async </a:t>
            </a:r>
            <a:r>
              <a:rPr lang="ko-KR" altLang="en-US"/>
              <a:t>말고도</a:t>
            </a:r>
            <a:r>
              <a:rPr lang="en-US" altLang="ko-KR"/>
              <a:t>, std::packaged_task, std::promise </a:t>
            </a:r>
            <a:r>
              <a:rPr lang="ko-KR" altLang="en-US"/>
              <a:t>를 통한 비동기 작업이 가능하다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en-US" altLang="ko-KR"/>
              <a:t>std::async, std::packaged_task </a:t>
            </a:r>
            <a:r>
              <a:rPr lang="ko-KR" altLang="en-US"/>
              <a:t>는 </a:t>
            </a:r>
            <a:r>
              <a:rPr lang="en-US" altLang="ko-KR"/>
              <a:t>std::promise </a:t>
            </a:r>
            <a:r>
              <a:rPr lang="ko-KR" altLang="en-US"/>
              <a:t>로 만들어졌다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en-US" altLang="ko-KR"/>
              <a:t>std::future </a:t>
            </a:r>
            <a:r>
              <a:rPr lang="ko-KR" altLang="en-US"/>
              <a:t>의 소멸자는 </a:t>
            </a:r>
            <a:r>
              <a:rPr lang="en-US" altLang="ko-KR"/>
              <a:t>(</a:t>
            </a:r>
            <a:r>
              <a:rPr lang="ko-KR" altLang="en-US"/>
              <a:t>일반적으로</a:t>
            </a:r>
            <a:r>
              <a:rPr lang="en-US" altLang="ko-KR"/>
              <a:t>) </a:t>
            </a:r>
            <a:r>
              <a:rPr lang="ko-KR" altLang="en-US"/>
              <a:t>그냥 해제 작업만 수행한다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en-US" altLang="ko-KR"/>
              <a:t>std::async </a:t>
            </a:r>
            <a:r>
              <a:rPr lang="ko-KR" altLang="en-US"/>
              <a:t>로 생성된 </a:t>
            </a:r>
            <a:r>
              <a:rPr lang="en-US" altLang="ko-KR"/>
              <a:t>std::future </a:t>
            </a:r>
            <a:r>
              <a:rPr lang="ko-KR" altLang="en-US"/>
              <a:t>는 과제 완료 시까지 </a:t>
            </a:r>
            <a:r>
              <a:rPr lang="en-US" altLang="ko-KR"/>
              <a:t>join </a:t>
            </a:r>
            <a:r>
              <a:rPr lang="ko-KR" altLang="en-US"/>
              <a:t>된다</a:t>
            </a:r>
            <a:r>
              <a:rPr lang="en-US" altLang="ko-KR"/>
              <a:t>.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411759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A33953-EE04-4D3C-B102-F8DDF7A6B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Reference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AA3E679-A043-4353-9926-7B91266917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>
                <a:hlinkClick r:id="rId2"/>
              </a:rPr>
              <a:t>https://narss.tistory.com/entry/Concurrency-in-C11-%EB%B2%88%EC%97%AD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35400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D1BD66-CE2C-438C-8F92-8E62EC79A6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/>
              <a:t>std::async ? </a:t>
            </a:r>
            <a:r>
              <a:rPr lang="ko-KR" altLang="en-US"/>
              <a:t>좀 과한데</a:t>
            </a:r>
            <a:r>
              <a:rPr lang="en-US" altLang="ko-KR"/>
              <a:t>..</a:t>
            </a:r>
            <a:endParaRPr lang="ko-KR" altLang="en-US"/>
          </a:p>
        </p:txBody>
      </p:sp>
      <p:pic>
        <p:nvPicPr>
          <p:cNvPr id="1026" name="Picture 2" descr="KLThy">
            <a:extLst>
              <a:ext uri="{FF2B5EF4-FFF2-40B4-BE49-F238E27FC236}">
                <a16:creationId xmlns:a16="http://schemas.microsoft.com/office/drawing/2014/main" id="{1A049AD1-146C-491F-913C-9BC583368BD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4314" y="2025858"/>
            <a:ext cx="7043372" cy="39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80C9A64-9792-405B-8B58-54684B0AA55F}"/>
              </a:ext>
            </a:extLst>
          </p:cNvPr>
          <p:cNvSpPr txBox="1"/>
          <p:nvPr/>
        </p:nvSpPr>
        <p:spPr>
          <a:xfrm>
            <a:off x="5044269" y="5515065"/>
            <a:ext cx="21034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err="1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에바에타라신지</a:t>
            </a:r>
            <a:endParaRPr lang="ko-KR" altLang="en-US" sz="2400">
              <a:ln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61645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A9D4A2-3217-40D2-8684-2899A1076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작업 자체는 객체로 다루고 싶긴 한데</a:t>
            </a:r>
            <a:r>
              <a:rPr lang="en-US" altLang="ko-KR"/>
              <a:t>..</a:t>
            </a:r>
            <a:endParaRPr lang="ko-KR" altLang="en-US"/>
          </a:p>
        </p:txBody>
      </p:sp>
      <p:pic>
        <p:nvPicPr>
          <p:cNvPr id="4098" name="Picture 2" descr="íì ì´ëª¨í°ì½ì ëí ì´ë¯¸ì§ ê²ìê²°ê³¼">
            <a:extLst>
              <a:ext uri="{FF2B5EF4-FFF2-40B4-BE49-F238E27FC236}">
                <a16:creationId xmlns:a16="http://schemas.microsoft.com/office/drawing/2014/main" id="{C6777A43-7906-4847-8822-708479A8DF27}"/>
              </a:ext>
            </a:extLst>
          </p:cNvPr>
          <p:cNvPicPr>
            <a:picLocks noGrp="1" noChangeAspect="1" noChangeArrowheads="1" noCro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1636" y="2604835"/>
            <a:ext cx="6932164" cy="3888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4D04CD07-703B-48B8-A638-0DF0D04BBE73}"/>
              </a:ext>
            </a:extLst>
          </p:cNvPr>
          <p:cNvSpPr txBox="1">
            <a:spLocks/>
          </p:cNvSpPr>
          <p:nvPr/>
        </p:nvSpPr>
        <p:spPr>
          <a:xfrm>
            <a:off x="838200" y="1825624"/>
            <a:ext cx="10515600" cy="49029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/>
              <a:t>스레드는 내가 다루고 싶고</a:t>
            </a:r>
            <a:r>
              <a:rPr lang="en-US" altLang="ko-KR"/>
              <a:t>...</a:t>
            </a:r>
          </a:p>
          <a:p>
            <a:endParaRPr lang="en-US" altLang="ko-KR"/>
          </a:p>
          <a:p>
            <a:r>
              <a:rPr lang="ko-KR" altLang="en-US"/>
              <a:t>그런거 뭐 없을까</a:t>
            </a:r>
            <a:r>
              <a:rPr lang="en-US" altLang="ko-KR"/>
              <a:t>...</a:t>
            </a:r>
          </a:p>
          <a:p>
            <a:endParaRPr lang="en-US" altLang="ko-KR">
              <a:solidFill>
                <a:schemeClr val="bg1"/>
              </a:solidFill>
            </a:endParaRPr>
          </a:p>
          <a:p>
            <a:endParaRPr lang="ko-KR" alt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76896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C63142-E93A-4760-9C30-1C124D41AD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std::</a:t>
            </a:r>
            <a:r>
              <a:rPr lang="en-US" altLang="ko-KR" err="1"/>
              <a:t>packaged_task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50478C3-3278-4DF0-B4EF-53E65D14F7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비동기 작업을 객체화 </a:t>
            </a:r>
            <a:endParaRPr lang="en-US" altLang="ko-KR"/>
          </a:p>
          <a:p>
            <a:endParaRPr lang="en-US" altLang="ko-KR"/>
          </a:p>
          <a:p>
            <a:r>
              <a:rPr lang="en-US" altLang="ko-KR"/>
              <a:t>std::thread </a:t>
            </a:r>
            <a:r>
              <a:rPr lang="ko-KR" altLang="en-US"/>
              <a:t>에 넘겨서 작업 시작</a:t>
            </a:r>
            <a:endParaRPr lang="en-US" altLang="ko-KR"/>
          </a:p>
          <a:p>
            <a:endParaRPr lang="en-US" altLang="ko-KR"/>
          </a:p>
          <a:p>
            <a:endParaRPr lang="ko-KR" altLang="en-US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3A7A906B-1BC6-4D33-9123-99C08F435051}"/>
              </a:ext>
            </a:extLst>
          </p:cNvPr>
          <p:cNvSpPr txBox="1">
            <a:spLocks/>
          </p:cNvSpPr>
          <p:nvPr/>
        </p:nvSpPr>
        <p:spPr>
          <a:xfrm>
            <a:off x="838200" y="3703321"/>
            <a:ext cx="10515600" cy="2263139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576000">
              <a:buNone/>
            </a:pPr>
            <a:endParaRPr lang="en-US" altLang="ko-KR" sz="2000">
              <a:solidFill>
                <a:schemeClr val="bg1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pPr marL="0" indent="0" defTabSz="576000">
              <a:buNone/>
            </a:pPr>
            <a:r>
              <a:rPr lang="en-US" altLang="ko-KR" sz="2000">
                <a:solidFill>
                  <a:schemeClr val="bg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	</a:t>
            </a:r>
            <a:r>
              <a:rPr lang="en-US" altLang="ko-KR" sz="2000">
                <a:solidFill>
                  <a:srgbClr val="FFC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std::</a:t>
            </a:r>
            <a:r>
              <a:rPr lang="en-US" altLang="ko-KR" sz="2000" err="1">
                <a:solidFill>
                  <a:srgbClr val="FFC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packaged_task</a:t>
            </a:r>
            <a:r>
              <a:rPr lang="en-US" altLang="ko-KR" sz="2000">
                <a:solidFill>
                  <a:srgbClr val="FFC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&lt;int()&gt; </a:t>
            </a:r>
            <a:r>
              <a:rPr lang="en-US" altLang="ko-KR" sz="2000" err="1">
                <a:solidFill>
                  <a:srgbClr val="FFC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pt</a:t>
            </a:r>
            <a:r>
              <a:rPr lang="en-US" altLang="ko-KR" sz="2000">
                <a:solidFill>
                  <a:schemeClr val="bg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([]{ return /*</a:t>
            </a:r>
            <a:r>
              <a:rPr lang="ko-KR" altLang="en-US" sz="2000" err="1">
                <a:solidFill>
                  <a:schemeClr val="bg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비싼작업</a:t>
            </a:r>
            <a:r>
              <a:rPr lang="en-US" altLang="ko-KR" sz="2000">
                <a:solidFill>
                  <a:schemeClr val="bg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*/; }); </a:t>
            </a:r>
          </a:p>
          <a:p>
            <a:pPr marL="0" indent="0" defTabSz="576000">
              <a:buNone/>
            </a:pPr>
            <a:r>
              <a:rPr lang="en-US" altLang="ko-KR" sz="2000">
                <a:solidFill>
                  <a:schemeClr val="bg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	</a:t>
            </a:r>
            <a:r>
              <a:rPr lang="en-US" altLang="ko-KR" sz="2000">
                <a:solidFill>
                  <a:srgbClr val="0070C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auto</a:t>
            </a:r>
            <a:r>
              <a:rPr lang="en-US" altLang="ko-KR" sz="2000">
                <a:solidFill>
                  <a:schemeClr val="bg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2000" err="1">
                <a:solidFill>
                  <a:schemeClr val="bg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fut</a:t>
            </a:r>
            <a:r>
              <a:rPr lang="en-US" altLang="ko-KR" sz="2000">
                <a:solidFill>
                  <a:schemeClr val="bg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= </a:t>
            </a:r>
            <a:r>
              <a:rPr lang="en-US" altLang="ko-KR" sz="2000" err="1">
                <a:solidFill>
                  <a:schemeClr val="bg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pt.get_future</a:t>
            </a:r>
            <a:r>
              <a:rPr lang="en-US" altLang="ko-KR" sz="2000">
                <a:solidFill>
                  <a:schemeClr val="bg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();</a:t>
            </a:r>
          </a:p>
          <a:p>
            <a:pPr marL="0" indent="0" defTabSz="576000">
              <a:buNone/>
            </a:pPr>
            <a:endParaRPr lang="en-US" altLang="ko-KR" sz="2000">
              <a:solidFill>
                <a:schemeClr val="bg1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pPr marL="0" indent="0" defTabSz="576000">
              <a:buNone/>
            </a:pPr>
            <a:r>
              <a:rPr lang="en-US" altLang="ko-KR" sz="2000">
                <a:solidFill>
                  <a:schemeClr val="bg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	std::thread t(std::move(</a:t>
            </a:r>
            <a:r>
              <a:rPr lang="en-US" altLang="ko-KR" sz="2000" err="1">
                <a:solidFill>
                  <a:srgbClr val="FFC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pt</a:t>
            </a:r>
            <a:r>
              <a:rPr lang="en-US" altLang="ko-KR" sz="2000">
                <a:solidFill>
                  <a:schemeClr val="bg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)); </a:t>
            </a:r>
            <a:r>
              <a:rPr lang="en-US" altLang="ko-KR" sz="2000">
                <a:solidFill>
                  <a:srgbClr val="00B05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// move </a:t>
            </a:r>
            <a:r>
              <a:rPr lang="ko-KR" altLang="en-US" sz="2000">
                <a:solidFill>
                  <a:srgbClr val="00B05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로 넘겨야 함</a:t>
            </a:r>
            <a:endParaRPr lang="en-US" altLang="ko-KR" sz="2000">
              <a:solidFill>
                <a:srgbClr val="00B050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pPr marL="0" indent="0" defTabSz="576000">
              <a:buNone/>
            </a:pPr>
            <a:r>
              <a:rPr lang="en-US" altLang="ko-KR" sz="2000">
                <a:solidFill>
                  <a:schemeClr val="bg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	</a:t>
            </a:r>
            <a:r>
              <a:rPr lang="en-US" altLang="ko-KR" sz="2000" err="1">
                <a:solidFill>
                  <a:schemeClr val="bg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cout</a:t>
            </a:r>
            <a:r>
              <a:rPr lang="en-US" altLang="ko-KR" sz="2000">
                <a:solidFill>
                  <a:schemeClr val="bg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&lt;&lt; </a:t>
            </a:r>
            <a:r>
              <a:rPr lang="en-US" altLang="ko-KR" sz="2000" err="1">
                <a:solidFill>
                  <a:schemeClr val="bg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fut.get</a:t>
            </a:r>
            <a:r>
              <a:rPr lang="en-US" altLang="ko-KR" sz="2000">
                <a:solidFill>
                  <a:schemeClr val="bg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() &lt;&lt; endl;</a:t>
            </a:r>
          </a:p>
        </p:txBody>
      </p:sp>
    </p:spTree>
    <p:extLst>
      <p:ext uri="{BB962C8B-B14F-4D97-AF65-F5344CB8AC3E}">
        <p14:creationId xmlns:p14="http://schemas.microsoft.com/office/powerpoint/2010/main" val="23281038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C63142-E93A-4760-9C30-1C124D41AD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std::</a:t>
            </a:r>
            <a:r>
              <a:rPr lang="en-US" altLang="ko-KR" err="1"/>
              <a:t>packaged_</a:t>
            </a:r>
            <a:r>
              <a:rPr lang="en-US" altLang="ko-KR"/>
              <a:t>task </a:t>
            </a:r>
            <a:r>
              <a:rPr lang="ko-KR" altLang="en-US"/>
              <a:t>사용시 주의사항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50478C3-3278-4DF0-B4EF-53E65D14F7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아래와 같이 사용 시 </a:t>
            </a:r>
            <a:r>
              <a:rPr lang="en-US" altLang="ko-KR"/>
              <a:t>hang(freezing)</a:t>
            </a:r>
          </a:p>
          <a:p>
            <a:endParaRPr lang="ko-KR" altLang="en-US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6CB6CDE6-42DE-42D2-B5BE-4FB149A5463B}"/>
              </a:ext>
            </a:extLst>
          </p:cNvPr>
          <p:cNvSpPr txBox="1">
            <a:spLocks/>
          </p:cNvSpPr>
          <p:nvPr/>
        </p:nvSpPr>
        <p:spPr>
          <a:xfrm>
            <a:off x="838200" y="2914651"/>
            <a:ext cx="10515600" cy="2263139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576000">
              <a:buNone/>
            </a:pPr>
            <a:endParaRPr lang="en-US" altLang="ko-KR" sz="2000">
              <a:solidFill>
                <a:schemeClr val="bg1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pPr marL="0" indent="0" defTabSz="576000">
              <a:buNone/>
            </a:pPr>
            <a:r>
              <a:rPr lang="en-US" altLang="ko-KR" sz="2000">
                <a:solidFill>
                  <a:schemeClr val="bg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	</a:t>
            </a:r>
            <a:r>
              <a:rPr lang="en-US" altLang="ko-KR" sz="2000">
                <a:solidFill>
                  <a:srgbClr val="FFC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std::</a:t>
            </a:r>
            <a:r>
              <a:rPr lang="en-US" altLang="ko-KR" sz="2000" err="1">
                <a:solidFill>
                  <a:srgbClr val="FFC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packaged_task</a:t>
            </a:r>
            <a:r>
              <a:rPr lang="en-US" altLang="ko-KR" sz="2000">
                <a:solidFill>
                  <a:srgbClr val="FFC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&lt;int()&gt; </a:t>
            </a:r>
            <a:r>
              <a:rPr lang="en-US" altLang="ko-KR" sz="2000" err="1">
                <a:solidFill>
                  <a:srgbClr val="FFC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pt</a:t>
            </a:r>
            <a:r>
              <a:rPr lang="en-US" altLang="ko-KR" sz="2000">
                <a:solidFill>
                  <a:schemeClr val="bg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([]{ return /*</a:t>
            </a:r>
            <a:r>
              <a:rPr lang="ko-KR" altLang="en-US" sz="2000" err="1">
                <a:solidFill>
                  <a:schemeClr val="bg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비싼작업</a:t>
            </a:r>
            <a:r>
              <a:rPr lang="en-US" altLang="ko-KR" sz="2000">
                <a:solidFill>
                  <a:schemeClr val="bg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*/; }); </a:t>
            </a:r>
          </a:p>
          <a:p>
            <a:pPr marL="0" indent="0" defTabSz="576000">
              <a:buNone/>
            </a:pPr>
            <a:r>
              <a:rPr lang="en-US" altLang="ko-KR" sz="2000">
                <a:solidFill>
                  <a:schemeClr val="bg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	</a:t>
            </a:r>
            <a:r>
              <a:rPr lang="en-US" altLang="ko-KR" sz="2000">
                <a:solidFill>
                  <a:srgbClr val="0070C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auto</a:t>
            </a:r>
            <a:r>
              <a:rPr lang="en-US" altLang="ko-KR" sz="2000">
                <a:solidFill>
                  <a:schemeClr val="bg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2000" err="1">
                <a:solidFill>
                  <a:schemeClr val="bg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fut</a:t>
            </a:r>
            <a:r>
              <a:rPr lang="en-US" altLang="ko-KR" sz="2000">
                <a:solidFill>
                  <a:schemeClr val="bg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= </a:t>
            </a:r>
            <a:r>
              <a:rPr lang="en-US" altLang="ko-KR" sz="2000" err="1">
                <a:solidFill>
                  <a:schemeClr val="bg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pt.get_future</a:t>
            </a:r>
            <a:r>
              <a:rPr lang="en-US" altLang="ko-KR" sz="2000">
                <a:solidFill>
                  <a:schemeClr val="bg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();</a:t>
            </a:r>
          </a:p>
          <a:p>
            <a:pPr marL="0" indent="0" defTabSz="576000">
              <a:buNone/>
            </a:pPr>
            <a:endParaRPr lang="en-US" altLang="ko-KR" sz="2000">
              <a:solidFill>
                <a:schemeClr val="bg1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pPr marL="0" indent="0" defTabSz="576000">
              <a:buNone/>
            </a:pPr>
            <a:r>
              <a:rPr lang="en-US" altLang="ko-KR" sz="2000">
                <a:solidFill>
                  <a:srgbClr val="00B05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	// std::thread t(std::move(</a:t>
            </a:r>
            <a:r>
              <a:rPr lang="en-US" altLang="ko-KR" sz="2000" err="1">
                <a:solidFill>
                  <a:srgbClr val="00B05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pt</a:t>
            </a:r>
            <a:r>
              <a:rPr lang="en-US" altLang="ko-KR" sz="2000">
                <a:solidFill>
                  <a:srgbClr val="00B05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));</a:t>
            </a:r>
          </a:p>
          <a:p>
            <a:pPr marL="0" indent="0" defTabSz="576000">
              <a:buNone/>
            </a:pPr>
            <a:r>
              <a:rPr lang="en-US" altLang="ko-KR" sz="2000">
                <a:solidFill>
                  <a:schemeClr val="bg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	</a:t>
            </a:r>
            <a:r>
              <a:rPr lang="en-US" altLang="ko-KR" sz="2000" err="1">
                <a:solidFill>
                  <a:schemeClr val="bg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cout</a:t>
            </a:r>
            <a:r>
              <a:rPr lang="en-US" altLang="ko-KR" sz="2000">
                <a:solidFill>
                  <a:schemeClr val="bg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&lt;&lt; </a:t>
            </a:r>
            <a:r>
              <a:rPr lang="en-US" altLang="ko-KR" sz="2000" err="1">
                <a:solidFill>
                  <a:schemeClr val="bg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fut.get</a:t>
            </a:r>
            <a:r>
              <a:rPr lang="en-US" altLang="ko-KR" sz="2000">
                <a:solidFill>
                  <a:schemeClr val="bg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() &lt;&lt; endl;</a:t>
            </a:r>
          </a:p>
        </p:txBody>
      </p:sp>
    </p:spTree>
    <p:extLst>
      <p:ext uri="{BB962C8B-B14F-4D97-AF65-F5344CB8AC3E}">
        <p14:creationId xmlns:p14="http://schemas.microsoft.com/office/powerpoint/2010/main" val="38173788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D1BD66-CE2C-438C-8F92-8E62EC79A6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/>
              <a:t>std::packaged_task ?</a:t>
            </a:r>
            <a:r>
              <a:rPr lang="ko-KR" altLang="en-US"/>
              <a:t>이것도 좀 과한데</a:t>
            </a:r>
            <a:r>
              <a:rPr lang="en-US" altLang="ko-KR"/>
              <a:t>...</a:t>
            </a:r>
            <a:endParaRPr lang="ko-KR" altLang="en-US"/>
          </a:p>
        </p:txBody>
      </p:sp>
      <p:pic>
        <p:nvPicPr>
          <p:cNvPr id="1026" name="Picture 2" descr="KLThy">
            <a:extLst>
              <a:ext uri="{FF2B5EF4-FFF2-40B4-BE49-F238E27FC236}">
                <a16:creationId xmlns:a16="http://schemas.microsoft.com/office/drawing/2014/main" id="{1A049AD1-146C-491F-913C-9BC583368BD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4314" y="2025858"/>
            <a:ext cx="7043372" cy="395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80C9A64-9792-405B-8B58-54684B0AA55F}"/>
              </a:ext>
            </a:extLst>
          </p:cNvPr>
          <p:cNvSpPr txBox="1"/>
          <p:nvPr/>
        </p:nvSpPr>
        <p:spPr>
          <a:xfrm>
            <a:off x="5044269" y="5515065"/>
            <a:ext cx="21034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err="1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에바에타라신지</a:t>
            </a:r>
            <a:endParaRPr lang="ko-KR" altLang="en-US" sz="2400">
              <a:ln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8985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CB7EA6D7-2195-48AC-81C0-6ED1F02C72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1740" y="2328060"/>
            <a:ext cx="7208520" cy="4032268"/>
          </a:xfr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F9A9D4A2-3217-40D2-8684-2899A1076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작업 객체도 필요 없는데</a:t>
            </a:r>
            <a:r>
              <a:rPr lang="en-US" altLang="ko-KR"/>
              <a:t>...</a:t>
            </a:r>
            <a:endParaRPr lang="ko-KR" altLang="en-US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4D04CD07-703B-48B8-A638-0DF0D04BBE73}"/>
              </a:ext>
            </a:extLst>
          </p:cNvPr>
          <p:cNvSpPr txBox="1">
            <a:spLocks/>
          </p:cNvSpPr>
          <p:nvPr/>
        </p:nvSpPr>
        <p:spPr>
          <a:xfrm>
            <a:off x="838200" y="1825624"/>
            <a:ext cx="10515600" cy="49029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/>
              <a:t>std::future</a:t>
            </a:r>
            <a:r>
              <a:rPr lang="ko-KR" altLang="en-US"/>
              <a:t> 의 채널 기능만 사용할 수는 없을까</a:t>
            </a:r>
            <a:r>
              <a:rPr lang="en-US" altLang="ko-KR"/>
              <a:t>...</a:t>
            </a:r>
            <a:endParaRPr lang="ko-KR" alt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54463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1">
      <a:majorFont>
        <a:latin typeface="나눔바른고딕"/>
        <a:ea typeface="나눔바른고딕"/>
        <a:cs typeface=""/>
      </a:majorFont>
      <a:minorFont>
        <a:latin typeface="나눔바른고딕"/>
        <a:ea typeface="나눔바른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1">
      <a:majorFont>
        <a:latin typeface="나눔바른고딕"/>
        <a:ea typeface="나눔바른고딕"/>
        <a:cs typeface=""/>
      </a:majorFont>
      <a:minorFont>
        <a:latin typeface="나눔바른고딕"/>
        <a:ea typeface="나눔바른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1901</TotalTime>
  <Words>684</Words>
  <Application>Microsoft Office PowerPoint</Application>
  <PresentationFormat>와이드스크린</PresentationFormat>
  <Paragraphs>201</Paragraphs>
  <Slides>37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37</vt:i4>
      </vt:variant>
    </vt:vector>
  </HeadingPairs>
  <TitlesOfParts>
    <vt:vector size="41" baseType="lpstr">
      <vt:lpstr>나눔바른고딕</vt:lpstr>
      <vt:lpstr>Arial</vt:lpstr>
      <vt:lpstr>Consolas</vt:lpstr>
      <vt:lpstr>Office 테마</vt:lpstr>
      <vt:lpstr>Modern Cpp Study</vt:lpstr>
      <vt:lpstr>지난번에 나눈 이야기</vt:lpstr>
      <vt:lpstr>오늘 할 이야기</vt:lpstr>
      <vt:lpstr>std::async ? 좀 과한데..</vt:lpstr>
      <vt:lpstr>작업 자체는 객체로 다루고 싶긴 한데..</vt:lpstr>
      <vt:lpstr>std::packaged_task</vt:lpstr>
      <vt:lpstr>std::packaged_task 사용시 주의사항</vt:lpstr>
      <vt:lpstr>std::packaged_task ?이것도 좀 과한데...</vt:lpstr>
      <vt:lpstr>작업 객체도 필요 없는데...</vt:lpstr>
      <vt:lpstr>std::promise</vt:lpstr>
      <vt:lpstr>std::promise</vt:lpstr>
      <vt:lpstr>std::promise</vt:lpstr>
      <vt:lpstr>std::packaged_task</vt:lpstr>
      <vt:lpstr>std::async</vt:lpstr>
      <vt:lpstr>혹시?</vt:lpstr>
      <vt:lpstr>역시!</vt:lpstr>
      <vt:lpstr>packaged_task 내부 – std::promise 사용</vt:lpstr>
      <vt:lpstr>std::async 내부 - std::promise 사용</vt:lpstr>
      <vt:lpstr>그럼 std::promise 는 뭘로..? </vt:lpstr>
      <vt:lpstr>future - promise  구조</vt:lpstr>
      <vt:lpstr>std::promise::set_value() 구현</vt:lpstr>
      <vt:lpstr>std::future::get() 구현</vt:lpstr>
      <vt:lpstr>오잉? 블러킹 되어야 하지 않나요?</vt:lpstr>
      <vt:lpstr>_State_manager 의 _Get_value()</vt:lpstr>
      <vt:lpstr>공유 상태(_Assoc_state)의 _Get_value()</vt:lpstr>
      <vt:lpstr>근데 주제가 뭐였죠?</vt:lpstr>
      <vt:lpstr>아맞다</vt:lpstr>
      <vt:lpstr>std::thread 소멸자</vt:lpstr>
      <vt:lpstr>std::async 는 어떨까?</vt:lpstr>
      <vt:lpstr>std::async 의 경우</vt:lpstr>
      <vt:lpstr>스캇 曰</vt:lpstr>
      <vt:lpstr>packaged_task 는 어떨까?</vt:lpstr>
      <vt:lpstr>packaged_task 는 어떨까?</vt:lpstr>
      <vt:lpstr>std::packaged_task 의 경우</vt:lpstr>
      <vt:lpstr>std::async 가 특별한 이유</vt:lpstr>
      <vt:lpstr>정리</vt:lpstr>
      <vt:lpstr>Reference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Modern Cpp Study</dc:title>
  <dc:creator>RammerChoi</dc:creator>
  <cp:lastModifiedBy>RammerChoi</cp:lastModifiedBy>
  <cp:revision>89</cp:revision>
  <dcterms:created xsi:type="dcterms:W3CDTF">2019-04-20T14:26:25Z</dcterms:created>
  <dcterms:modified xsi:type="dcterms:W3CDTF">2019-05-25T09:23:35Z</dcterms:modified>
</cp:coreProperties>
</file>